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66" r:id="rId2"/>
    <p:sldId id="283" r:id="rId3"/>
    <p:sldId id="284" r:id="rId4"/>
    <p:sldId id="285" r:id="rId5"/>
    <p:sldId id="286" r:id="rId6"/>
    <p:sldId id="287" r:id="rId7"/>
    <p:sldId id="288" r:id="rId8"/>
    <p:sldId id="289" r:id="rId9"/>
    <p:sldId id="290" r:id="rId10"/>
    <p:sldId id="292" r:id="rId11"/>
    <p:sldId id="293" r:id="rId12"/>
    <p:sldId id="294" r:id="rId13"/>
    <p:sldId id="295" r:id="rId14"/>
    <p:sldId id="302" r:id="rId15"/>
    <p:sldId id="296" r:id="rId16"/>
    <p:sldId id="303" r:id="rId17"/>
    <p:sldId id="297" r:id="rId18"/>
    <p:sldId id="304" r:id="rId19"/>
    <p:sldId id="299" r:id="rId20"/>
    <p:sldId id="305" r:id="rId21"/>
    <p:sldId id="301" r:id="rId22"/>
    <p:sldId id="306" r:id="rId23"/>
    <p:sldId id="30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04C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96" y="-5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5345622B-41D4-4960-B6F8-2588E00F0F2B}" type="datetimeFigureOut">
              <a:rPr lang="ru-RU" smtClean="0"/>
              <a:pPr/>
              <a:t>04.12.2024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0F2ABD-B87A-4BFF-9CCE-A084E3F90C05}" type="slidenum">
              <a:rPr lang="ru-RU" smtClean="0"/>
              <a:pPr/>
              <a:t>‹#›</a:t>
            </a:fld>
            <a:endParaRPr lang="ru-RU"/>
          </a:p>
        </p:txBody>
      </p:sp>
    </p:spTree>
    <p:extLst>
      <p:ext uri="{BB962C8B-B14F-4D97-AF65-F5344CB8AC3E}">
        <p14:creationId xmlns:p14="http://schemas.microsoft.com/office/powerpoint/2010/main" val="364762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345622B-41D4-4960-B6F8-2588E00F0F2B}" type="datetimeFigureOut">
              <a:rPr lang="ru-RU" smtClean="0"/>
              <a:pPr/>
              <a:t>04.12.2024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0F2ABD-B87A-4BFF-9CCE-A084E3F90C05}" type="slidenum">
              <a:rPr lang="ru-RU" smtClean="0"/>
              <a:pPr/>
              <a:t>‹#›</a:t>
            </a:fld>
            <a:endParaRPr lang="ru-RU"/>
          </a:p>
        </p:txBody>
      </p:sp>
    </p:spTree>
    <p:extLst>
      <p:ext uri="{BB962C8B-B14F-4D97-AF65-F5344CB8AC3E}">
        <p14:creationId xmlns:p14="http://schemas.microsoft.com/office/powerpoint/2010/main" val="227641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345622B-41D4-4960-B6F8-2588E00F0F2B}" type="datetimeFigureOut">
              <a:rPr lang="ru-RU" smtClean="0"/>
              <a:pPr/>
              <a:t>04.12.2024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0F2ABD-B87A-4BFF-9CCE-A084E3F90C05}" type="slidenum">
              <a:rPr lang="ru-RU" smtClean="0"/>
              <a:pPr/>
              <a:t>‹#›</a:t>
            </a:fld>
            <a:endParaRPr lang="ru-RU"/>
          </a:p>
        </p:txBody>
      </p:sp>
    </p:spTree>
    <p:extLst>
      <p:ext uri="{BB962C8B-B14F-4D97-AF65-F5344CB8AC3E}">
        <p14:creationId xmlns:p14="http://schemas.microsoft.com/office/powerpoint/2010/main" val="382056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345622B-41D4-4960-B6F8-2588E00F0F2B}" type="datetimeFigureOut">
              <a:rPr lang="ru-RU" smtClean="0"/>
              <a:pPr/>
              <a:t>04.12.2024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0F2ABD-B87A-4BFF-9CCE-A084E3F90C05}" type="slidenum">
              <a:rPr lang="ru-RU" smtClean="0"/>
              <a:pPr/>
              <a:t>‹#›</a:t>
            </a:fld>
            <a:endParaRPr lang="ru-RU"/>
          </a:p>
        </p:txBody>
      </p:sp>
    </p:spTree>
    <p:extLst>
      <p:ext uri="{BB962C8B-B14F-4D97-AF65-F5344CB8AC3E}">
        <p14:creationId xmlns:p14="http://schemas.microsoft.com/office/powerpoint/2010/main" val="281857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345622B-41D4-4960-B6F8-2588E00F0F2B}" type="datetimeFigureOut">
              <a:rPr lang="ru-RU" smtClean="0"/>
              <a:pPr/>
              <a:t>04.12.2024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0F2ABD-B87A-4BFF-9CCE-A084E3F90C05}" type="slidenum">
              <a:rPr lang="ru-RU" smtClean="0"/>
              <a:pPr/>
              <a:t>‹#›</a:t>
            </a:fld>
            <a:endParaRPr lang="ru-RU"/>
          </a:p>
        </p:txBody>
      </p:sp>
    </p:spTree>
    <p:extLst>
      <p:ext uri="{BB962C8B-B14F-4D97-AF65-F5344CB8AC3E}">
        <p14:creationId xmlns:p14="http://schemas.microsoft.com/office/powerpoint/2010/main" val="332357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345622B-41D4-4960-B6F8-2588E00F0F2B}" type="datetimeFigureOut">
              <a:rPr lang="ru-RU" smtClean="0"/>
              <a:pPr/>
              <a:t>04.12.2024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0F2ABD-B87A-4BFF-9CCE-A084E3F90C05}" type="slidenum">
              <a:rPr lang="ru-RU" smtClean="0"/>
              <a:pPr/>
              <a:t>‹#›</a:t>
            </a:fld>
            <a:endParaRPr lang="ru-RU"/>
          </a:p>
        </p:txBody>
      </p:sp>
    </p:spTree>
    <p:extLst>
      <p:ext uri="{BB962C8B-B14F-4D97-AF65-F5344CB8AC3E}">
        <p14:creationId xmlns:p14="http://schemas.microsoft.com/office/powerpoint/2010/main" val="2882541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345622B-41D4-4960-B6F8-2588E00F0F2B}" type="datetimeFigureOut">
              <a:rPr lang="ru-RU" smtClean="0"/>
              <a:pPr/>
              <a:t>04.12.2024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10F2ABD-B87A-4BFF-9CCE-A084E3F90C05}" type="slidenum">
              <a:rPr lang="ru-RU" smtClean="0"/>
              <a:pPr/>
              <a:t>‹#›</a:t>
            </a:fld>
            <a:endParaRPr lang="ru-RU"/>
          </a:p>
        </p:txBody>
      </p:sp>
    </p:spTree>
    <p:extLst>
      <p:ext uri="{BB962C8B-B14F-4D97-AF65-F5344CB8AC3E}">
        <p14:creationId xmlns:p14="http://schemas.microsoft.com/office/powerpoint/2010/main" val="6357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345622B-41D4-4960-B6F8-2588E00F0F2B}" type="datetimeFigureOut">
              <a:rPr lang="ru-RU" smtClean="0"/>
              <a:pPr/>
              <a:t>04.12.2024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10F2ABD-B87A-4BFF-9CCE-A084E3F90C05}" type="slidenum">
              <a:rPr lang="ru-RU" smtClean="0"/>
              <a:pPr/>
              <a:t>‹#›</a:t>
            </a:fld>
            <a:endParaRPr lang="ru-RU"/>
          </a:p>
        </p:txBody>
      </p:sp>
    </p:spTree>
    <p:extLst>
      <p:ext uri="{BB962C8B-B14F-4D97-AF65-F5344CB8AC3E}">
        <p14:creationId xmlns:p14="http://schemas.microsoft.com/office/powerpoint/2010/main" val="4105070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45622B-41D4-4960-B6F8-2588E00F0F2B}" type="datetimeFigureOut">
              <a:rPr lang="ru-RU" smtClean="0"/>
              <a:pPr/>
              <a:t>04.12.2024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10F2ABD-B87A-4BFF-9CCE-A084E3F90C05}" type="slidenum">
              <a:rPr lang="ru-RU" smtClean="0"/>
              <a:pPr/>
              <a:t>‹#›</a:t>
            </a:fld>
            <a:endParaRPr lang="ru-RU"/>
          </a:p>
        </p:txBody>
      </p:sp>
    </p:spTree>
    <p:extLst>
      <p:ext uri="{BB962C8B-B14F-4D97-AF65-F5344CB8AC3E}">
        <p14:creationId xmlns:p14="http://schemas.microsoft.com/office/powerpoint/2010/main" val="11136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345622B-41D4-4960-B6F8-2588E00F0F2B}" type="datetimeFigureOut">
              <a:rPr lang="ru-RU" smtClean="0"/>
              <a:pPr/>
              <a:t>04.12.2024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0F2ABD-B87A-4BFF-9CCE-A084E3F90C05}" type="slidenum">
              <a:rPr lang="ru-RU" smtClean="0"/>
              <a:pPr/>
              <a:t>‹#›</a:t>
            </a:fld>
            <a:endParaRPr lang="ru-RU"/>
          </a:p>
        </p:txBody>
      </p:sp>
    </p:spTree>
    <p:extLst>
      <p:ext uri="{BB962C8B-B14F-4D97-AF65-F5344CB8AC3E}">
        <p14:creationId xmlns:p14="http://schemas.microsoft.com/office/powerpoint/2010/main" val="1519408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345622B-41D4-4960-B6F8-2588E00F0F2B}" type="datetimeFigureOut">
              <a:rPr lang="ru-RU" smtClean="0"/>
              <a:pPr/>
              <a:t>04.12.2024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0F2ABD-B87A-4BFF-9CCE-A084E3F90C05}" type="slidenum">
              <a:rPr lang="ru-RU" smtClean="0"/>
              <a:pPr/>
              <a:t>‹#›</a:t>
            </a:fld>
            <a:endParaRPr lang="ru-RU"/>
          </a:p>
        </p:txBody>
      </p:sp>
    </p:spTree>
    <p:extLst>
      <p:ext uri="{BB962C8B-B14F-4D97-AF65-F5344CB8AC3E}">
        <p14:creationId xmlns:p14="http://schemas.microsoft.com/office/powerpoint/2010/main" val="1405331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5622B-41D4-4960-B6F8-2588E00F0F2B}" type="datetimeFigureOut">
              <a:rPr lang="ru-RU" smtClean="0"/>
              <a:pPr/>
              <a:t>04.12.2024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F2ABD-B87A-4BFF-9CCE-A084E3F90C05}" type="slidenum">
              <a:rPr lang="ru-RU" smtClean="0"/>
              <a:pPr/>
              <a:t>‹#›</a:t>
            </a:fld>
            <a:endParaRPr lang="ru-RU"/>
          </a:p>
        </p:txBody>
      </p:sp>
    </p:spTree>
    <p:extLst>
      <p:ext uri="{BB962C8B-B14F-4D97-AF65-F5344CB8AC3E}">
        <p14:creationId xmlns:p14="http://schemas.microsoft.com/office/powerpoint/2010/main" val="178289208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45231" y="131445"/>
            <a:ext cx="1273192" cy="6593820"/>
            <a:chOff x="0" y="0"/>
            <a:chExt cx="1273810" cy="6585728"/>
          </a:xfrm>
        </p:grpSpPr>
        <p:grpSp>
          <p:nvGrpSpPr>
            <p:cNvPr id="5" name="Группа 4"/>
            <p:cNvGrpSpPr/>
            <p:nvPr/>
          </p:nvGrpSpPr>
          <p:grpSpPr>
            <a:xfrm>
              <a:off x="0" y="0"/>
              <a:ext cx="1270575" cy="5625924"/>
              <a:chOff x="0" y="0"/>
              <a:chExt cx="1270575" cy="5625924"/>
            </a:xfrm>
          </p:grpSpPr>
          <p:grpSp>
            <p:nvGrpSpPr>
              <p:cNvPr id="45" name="Группа 44"/>
              <p:cNvGrpSpPr/>
              <p:nvPr/>
            </p:nvGrpSpPr>
            <p:grpSpPr>
              <a:xfrm>
                <a:off x="0" y="0"/>
                <a:ext cx="1242000" cy="1328467"/>
                <a:chOff x="0" y="0"/>
                <a:chExt cx="1242000" cy="1328467"/>
              </a:xfrm>
            </p:grpSpPr>
            <p:sp>
              <p:nvSpPr>
                <p:cNvPr id="81" name="Шестиугольник 80"/>
                <p:cNvSpPr/>
                <p:nvPr/>
              </p:nvSpPr>
              <p:spPr>
                <a:xfrm rot="19686463">
                  <a:off x="189781" y="8626"/>
                  <a:ext cx="400572" cy="349074"/>
                </a:xfrm>
                <a:prstGeom prst="hexagon">
                  <a:avLst/>
                </a:prstGeom>
                <a:solidFill>
                  <a:srgbClr val="00B05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2" name="Шестиугольник 81"/>
                <p:cNvSpPr/>
                <p:nvPr/>
              </p:nvSpPr>
              <p:spPr>
                <a:xfrm rot="1530300">
                  <a:off x="603849" y="0"/>
                  <a:ext cx="388188" cy="327803"/>
                </a:xfrm>
                <a:prstGeom prst="hexagon">
                  <a:avLst/>
                </a:prstGeom>
                <a:solidFill>
                  <a:srgbClr val="FFFF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3" name="Шестиугольник 82"/>
                <p:cNvSpPr/>
                <p:nvPr/>
              </p:nvSpPr>
              <p:spPr>
                <a:xfrm rot="1564459">
                  <a:off x="422695" y="327804"/>
                  <a:ext cx="388188" cy="327803"/>
                </a:xfrm>
                <a:prstGeom prst="hexagon">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4" name="Шестиугольник 83"/>
                <p:cNvSpPr/>
                <p:nvPr/>
              </p:nvSpPr>
              <p:spPr>
                <a:xfrm rot="19908626">
                  <a:off x="854015" y="336430"/>
                  <a:ext cx="387985" cy="327660"/>
                </a:xfrm>
                <a:prstGeom prst="hexagon">
                  <a:avLst/>
                </a:prstGeom>
                <a:solidFill>
                  <a:srgbClr val="0070C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5" name="Шестиугольник 84"/>
                <p:cNvSpPr/>
                <p:nvPr/>
              </p:nvSpPr>
              <p:spPr>
                <a:xfrm rot="19524807">
                  <a:off x="629729" y="655608"/>
                  <a:ext cx="388188" cy="327803"/>
                </a:xfrm>
                <a:prstGeom prst="hexagon">
                  <a:avLst/>
                </a:prstGeom>
                <a:solidFill>
                  <a:srgbClr val="00B05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6" name="Шестиугольник 85"/>
                <p:cNvSpPr/>
                <p:nvPr/>
              </p:nvSpPr>
              <p:spPr>
                <a:xfrm rot="19524807">
                  <a:off x="215661" y="655608"/>
                  <a:ext cx="388188" cy="327803"/>
                </a:xfrm>
                <a:prstGeom prst="hexagon">
                  <a:avLst/>
                </a:prstGeom>
                <a:solidFill>
                  <a:srgbClr val="FFFF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7" name="Шестиугольник 86"/>
                <p:cNvSpPr/>
                <p:nvPr/>
              </p:nvSpPr>
              <p:spPr>
                <a:xfrm rot="19743803">
                  <a:off x="0" y="345057"/>
                  <a:ext cx="388188" cy="327803"/>
                </a:xfrm>
                <a:prstGeom prst="hexagon">
                  <a:avLst/>
                </a:prstGeom>
                <a:solidFill>
                  <a:srgbClr val="7030A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8" name="Шестиугольник 87"/>
                <p:cNvSpPr/>
                <p:nvPr/>
              </p:nvSpPr>
              <p:spPr>
                <a:xfrm rot="19524807">
                  <a:off x="8627" y="1000664"/>
                  <a:ext cx="388188" cy="327803"/>
                </a:xfrm>
                <a:prstGeom prst="hexagon">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9" name="Шестиугольник 88"/>
                <p:cNvSpPr/>
                <p:nvPr/>
              </p:nvSpPr>
              <p:spPr>
                <a:xfrm rot="19524807">
                  <a:off x="414068" y="1000664"/>
                  <a:ext cx="388188" cy="327803"/>
                </a:xfrm>
                <a:prstGeom prst="hexagon">
                  <a:avLst/>
                </a:prstGeom>
                <a:solidFill>
                  <a:srgbClr val="7030A0"/>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0" name="Шестиугольник 89"/>
                <p:cNvSpPr/>
                <p:nvPr/>
              </p:nvSpPr>
              <p:spPr>
                <a:xfrm rot="19524807">
                  <a:off x="802257" y="1000664"/>
                  <a:ext cx="388188" cy="327803"/>
                </a:xfrm>
                <a:prstGeom prst="hexagon">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46" name="Группа 45"/>
              <p:cNvGrpSpPr/>
              <p:nvPr/>
            </p:nvGrpSpPr>
            <p:grpSpPr>
              <a:xfrm>
                <a:off x="0" y="1314450"/>
                <a:ext cx="1242000" cy="1328467"/>
                <a:chOff x="0" y="0"/>
                <a:chExt cx="1242000" cy="1328467"/>
              </a:xfrm>
            </p:grpSpPr>
            <p:sp>
              <p:nvSpPr>
                <p:cNvPr id="71" name="Шестиугольник 70"/>
                <p:cNvSpPr/>
                <p:nvPr/>
              </p:nvSpPr>
              <p:spPr>
                <a:xfrm rot="19686463">
                  <a:off x="189781" y="8626"/>
                  <a:ext cx="400572" cy="349074"/>
                </a:xfrm>
                <a:prstGeom prst="hexagon">
                  <a:avLst/>
                </a:prstGeom>
                <a:solidFill>
                  <a:srgbClr val="00B05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2" name="Шестиугольник 71"/>
                <p:cNvSpPr/>
                <p:nvPr/>
              </p:nvSpPr>
              <p:spPr>
                <a:xfrm rot="1530300">
                  <a:off x="603849" y="0"/>
                  <a:ext cx="388188" cy="327803"/>
                </a:xfrm>
                <a:prstGeom prst="hexagon">
                  <a:avLst/>
                </a:prstGeom>
                <a:solidFill>
                  <a:srgbClr val="FFFF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3" name="Шестиугольник 72"/>
                <p:cNvSpPr/>
                <p:nvPr/>
              </p:nvSpPr>
              <p:spPr>
                <a:xfrm rot="1564459">
                  <a:off x="422695" y="327804"/>
                  <a:ext cx="388188" cy="327803"/>
                </a:xfrm>
                <a:prstGeom prst="hexagon">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4" name="Шестиугольник 73"/>
                <p:cNvSpPr/>
                <p:nvPr/>
              </p:nvSpPr>
              <p:spPr>
                <a:xfrm rot="19908626">
                  <a:off x="854015" y="336430"/>
                  <a:ext cx="387985" cy="327660"/>
                </a:xfrm>
                <a:prstGeom prst="hexagon">
                  <a:avLst/>
                </a:prstGeom>
                <a:solidFill>
                  <a:srgbClr val="0070C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5" name="Шестиугольник 74"/>
                <p:cNvSpPr/>
                <p:nvPr/>
              </p:nvSpPr>
              <p:spPr>
                <a:xfrm rot="19524807">
                  <a:off x="629729" y="655608"/>
                  <a:ext cx="388188" cy="327803"/>
                </a:xfrm>
                <a:prstGeom prst="hexagon">
                  <a:avLst/>
                </a:prstGeom>
                <a:solidFill>
                  <a:srgbClr val="00B05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6" name="Шестиугольник 75"/>
                <p:cNvSpPr/>
                <p:nvPr/>
              </p:nvSpPr>
              <p:spPr>
                <a:xfrm rot="19524807">
                  <a:off x="215661" y="655608"/>
                  <a:ext cx="388188" cy="327803"/>
                </a:xfrm>
                <a:prstGeom prst="hexagon">
                  <a:avLst/>
                </a:prstGeom>
                <a:solidFill>
                  <a:srgbClr val="FFFF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7" name="Шестиугольник 76"/>
                <p:cNvSpPr/>
                <p:nvPr/>
              </p:nvSpPr>
              <p:spPr>
                <a:xfrm rot="19743803">
                  <a:off x="0" y="345057"/>
                  <a:ext cx="388188" cy="327803"/>
                </a:xfrm>
                <a:prstGeom prst="hexagon">
                  <a:avLst/>
                </a:prstGeom>
                <a:solidFill>
                  <a:srgbClr val="7030A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8" name="Шестиугольник 77"/>
                <p:cNvSpPr/>
                <p:nvPr/>
              </p:nvSpPr>
              <p:spPr>
                <a:xfrm rot="19524807">
                  <a:off x="8627" y="1000664"/>
                  <a:ext cx="388188" cy="327803"/>
                </a:xfrm>
                <a:prstGeom prst="hexagon">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9" name="Шестиугольник 78"/>
                <p:cNvSpPr/>
                <p:nvPr/>
              </p:nvSpPr>
              <p:spPr>
                <a:xfrm rot="19524807">
                  <a:off x="414068" y="1000664"/>
                  <a:ext cx="388188" cy="327803"/>
                </a:xfrm>
                <a:prstGeom prst="hexagon">
                  <a:avLst/>
                </a:prstGeom>
                <a:solidFill>
                  <a:srgbClr val="7030A0"/>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0" name="Шестиугольник 79"/>
                <p:cNvSpPr/>
                <p:nvPr/>
              </p:nvSpPr>
              <p:spPr>
                <a:xfrm rot="19524807">
                  <a:off x="802257" y="1000664"/>
                  <a:ext cx="388188" cy="327803"/>
                </a:xfrm>
                <a:prstGeom prst="hexagon">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47" name="Группа 46"/>
              <p:cNvGrpSpPr/>
              <p:nvPr/>
            </p:nvGrpSpPr>
            <p:grpSpPr>
              <a:xfrm>
                <a:off x="9525" y="2628900"/>
                <a:ext cx="1242000" cy="1328467"/>
                <a:chOff x="0" y="0"/>
                <a:chExt cx="1242000" cy="1328467"/>
              </a:xfrm>
            </p:grpSpPr>
            <p:sp>
              <p:nvSpPr>
                <p:cNvPr id="61" name="Шестиугольник 60"/>
                <p:cNvSpPr/>
                <p:nvPr/>
              </p:nvSpPr>
              <p:spPr>
                <a:xfrm rot="19686463">
                  <a:off x="189781" y="8626"/>
                  <a:ext cx="400572" cy="349074"/>
                </a:xfrm>
                <a:prstGeom prst="hexagon">
                  <a:avLst/>
                </a:prstGeom>
                <a:solidFill>
                  <a:srgbClr val="00B05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2" name="Шестиугольник 61"/>
                <p:cNvSpPr/>
                <p:nvPr/>
              </p:nvSpPr>
              <p:spPr>
                <a:xfrm rot="1530300">
                  <a:off x="603849" y="0"/>
                  <a:ext cx="388188" cy="327803"/>
                </a:xfrm>
                <a:prstGeom prst="hexagon">
                  <a:avLst/>
                </a:prstGeom>
                <a:solidFill>
                  <a:srgbClr val="FFFF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3" name="Шестиугольник 62"/>
                <p:cNvSpPr/>
                <p:nvPr/>
              </p:nvSpPr>
              <p:spPr>
                <a:xfrm rot="1564459">
                  <a:off x="422695" y="327804"/>
                  <a:ext cx="388188" cy="327803"/>
                </a:xfrm>
                <a:prstGeom prst="hexagon">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4" name="Шестиугольник 63"/>
                <p:cNvSpPr/>
                <p:nvPr/>
              </p:nvSpPr>
              <p:spPr>
                <a:xfrm rot="19908626">
                  <a:off x="854015" y="336430"/>
                  <a:ext cx="387985" cy="327660"/>
                </a:xfrm>
                <a:prstGeom prst="hexagon">
                  <a:avLst/>
                </a:prstGeom>
                <a:solidFill>
                  <a:srgbClr val="0070C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5" name="Шестиугольник 64"/>
                <p:cNvSpPr/>
                <p:nvPr/>
              </p:nvSpPr>
              <p:spPr>
                <a:xfrm rot="19524807">
                  <a:off x="629729" y="655608"/>
                  <a:ext cx="388188" cy="327803"/>
                </a:xfrm>
                <a:prstGeom prst="hexagon">
                  <a:avLst/>
                </a:prstGeom>
                <a:solidFill>
                  <a:srgbClr val="00B05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6" name="Шестиугольник 65"/>
                <p:cNvSpPr/>
                <p:nvPr/>
              </p:nvSpPr>
              <p:spPr>
                <a:xfrm rot="19524807">
                  <a:off x="215661" y="655608"/>
                  <a:ext cx="388188" cy="327803"/>
                </a:xfrm>
                <a:prstGeom prst="hexagon">
                  <a:avLst/>
                </a:prstGeom>
                <a:solidFill>
                  <a:srgbClr val="FFFF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7" name="Шестиугольник 66"/>
                <p:cNvSpPr/>
                <p:nvPr/>
              </p:nvSpPr>
              <p:spPr>
                <a:xfrm rot="19743803">
                  <a:off x="0" y="345057"/>
                  <a:ext cx="388188" cy="327803"/>
                </a:xfrm>
                <a:prstGeom prst="hexagon">
                  <a:avLst/>
                </a:prstGeom>
                <a:solidFill>
                  <a:srgbClr val="7030A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8" name="Шестиугольник 67"/>
                <p:cNvSpPr/>
                <p:nvPr/>
              </p:nvSpPr>
              <p:spPr>
                <a:xfrm rot="19524807">
                  <a:off x="8627" y="1000664"/>
                  <a:ext cx="388188" cy="327803"/>
                </a:xfrm>
                <a:prstGeom prst="hexagon">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9" name="Шестиугольник 68"/>
                <p:cNvSpPr/>
                <p:nvPr/>
              </p:nvSpPr>
              <p:spPr>
                <a:xfrm rot="19524807">
                  <a:off x="414068" y="1000664"/>
                  <a:ext cx="388188" cy="327803"/>
                </a:xfrm>
                <a:prstGeom prst="hexagon">
                  <a:avLst/>
                </a:prstGeom>
                <a:solidFill>
                  <a:srgbClr val="7030A0"/>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0" name="Шестиугольник 69"/>
                <p:cNvSpPr/>
                <p:nvPr/>
              </p:nvSpPr>
              <p:spPr>
                <a:xfrm rot="19524807">
                  <a:off x="802257" y="1000664"/>
                  <a:ext cx="388188" cy="327803"/>
                </a:xfrm>
                <a:prstGeom prst="hexagon">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48" name="Группа 47"/>
              <p:cNvGrpSpPr/>
              <p:nvPr/>
            </p:nvGrpSpPr>
            <p:grpSpPr>
              <a:xfrm>
                <a:off x="28575" y="3952875"/>
                <a:ext cx="1242000" cy="1328467"/>
                <a:chOff x="0" y="0"/>
                <a:chExt cx="1242000" cy="1328467"/>
              </a:xfrm>
            </p:grpSpPr>
            <p:sp>
              <p:nvSpPr>
                <p:cNvPr id="51" name="Шестиугольник 50"/>
                <p:cNvSpPr/>
                <p:nvPr/>
              </p:nvSpPr>
              <p:spPr>
                <a:xfrm rot="19686463">
                  <a:off x="189781" y="8626"/>
                  <a:ext cx="400572" cy="349074"/>
                </a:xfrm>
                <a:prstGeom prst="hexagon">
                  <a:avLst/>
                </a:prstGeom>
                <a:solidFill>
                  <a:srgbClr val="00B05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2" name="Шестиугольник 51"/>
                <p:cNvSpPr/>
                <p:nvPr/>
              </p:nvSpPr>
              <p:spPr>
                <a:xfrm rot="1530300">
                  <a:off x="603849" y="0"/>
                  <a:ext cx="388188" cy="327803"/>
                </a:xfrm>
                <a:prstGeom prst="hexagon">
                  <a:avLst/>
                </a:prstGeom>
                <a:solidFill>
                  <a:srgbClr val="FFFF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3" name="Шестиугольник 52"/>
                <p:cNvSpPr/>
                <p:nvPr/>
              </p:nvSpPr>
              <p:spPr>
                <a:xfrm rot="1564459">
                  <a:off x="422695" y="327804"/>
                  <a:ext cx="388188" cy="327803"/>
                </a:xfrm>
                <a:prstGeom prst="hexagon">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4" name="Шестиугольник 53"/>
                <p:cNvSpPr/>
                <p:nvPr/>
              </p:nvSpPr>
              <p:spPr>
                <a:xfrm rot="19908626">
                  <a:off x="854015" y="336430"/>
                  <a:ext cx="387985" cy="327660"/>
                </a:xfrm>
                <a:prstGeom prst="hexagon">
                  <a:avLst/>
                </a:prstGeom>
                <a:solidFill>
                  <a:srgbClr val="0070C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5" name="Шестиугольник 54"/>
                <p:cNvSpPr/>
                <p:nvPr/>
              </p:nvSpPr>
              <p:spPr>
                <a:xfrm rot="19524807">
                  <a:off x="629729" y="655608"/>
                  <a:ext cx="388188" cy="327803"/>
                </a:xfrm>
                <a:prstGeom prst="hexagon">
                  <a:avLst/>
                </a:prstGeom>
                <a:solidFill>
                  <a:srgbClr val="00B05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 name="Шестиугольник 55"/>
                <p:cNvSpPr/>
                <p:nvPr/>
              </p:nvSpPr>
              <p:spPr>
                <a:xfrm rot="19524807">
                  <a:off x="215661" y="655608"/>
                  <a:ext cx="388188" cy="327803"/>
                </a:xfrm>
                <a:prstGeom prst="hexagon">
                  <a:avLst/>
                </a:prstGeom>
                <a:solidFill>
                  <a:srgbClr val="FFFF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7" name="Шестиугольник 56"/>
                <p:cNvSpPr/>
                <p:nvPr/>
              </p:nvSpPr>
              <p:spPr>
                <a:xfrm rot="19743803">
                  <a:off x="0" y="345057"/>
                  <a:ext cx="388188" cy="327803"/>
                </a:xfrm>
                <a:prstGeom prst="hexagon">
                  <a:avLst/>
                </a:prstGeom>
                <a:solidFill>
                  <a:srgbClr val="7030A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8" name="Шестиугольник 57"/>
                <p:cNvSpPr/>
                <p:nvPr/>
              </p:nvSpPr>
              <p:spPr>
                <a:xfrm rot="19524807">
                  <a:off x="8627" y="1000664"/>
                  <a:ext cx="388188" cy="327803"/>
                </a:xfrm>
                <a:prstGeom prst="hexagon">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9" name="Шестиугольник 58"/>
                <p:cNvSpPr/>
                <p:nvPr/>
              </p:nvSpPr>
              <p:spPr>
                <a:xfrm rot="19524807">
                  <a:off x="414068" y="1000664"/>
                  <a:ext cx="388188" cy="327803"/>
                </a:xfrm>
                <a:prstGeom prst="hexagon">
                  <a:avLst/>
                </a:prstGeom>
                <a:solidFill>
                  <a:srgbClr val="7030A0"/>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0" name="Шестиугольник 59"/>
                <p:cNvSpPr/>
                <p:nvPr/>
              </p:nvSpPr>
              <p:spPr>
                <a:xfrm rot="19524807">
                  <a:off x="802257" y="1000664"/>
                  <a:ext cx="388188" cy="327803"/>
                </a:xfrm>
                <a:prstGeom prst="hexagon">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49" name="Шестиугольник 48"/>
              <p:cNvSpPr/>
              <p:nvPr/>
            </p:nvSpPr>
            <p:spPr>
              <a:xfrm rot="19686463">
                <a:off x="228600" y="5276850"/>
                <a:ext cx="400572" cy="349074"/>
              </a:xfrm>
              <a:prstGeom prst="hexagon">
                <a:avLst/>
              </a:prstGeom>
              <a:solidFill>
                <a:srgbClr val="00B05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0" name="Шестиугольник 49"/>
              <p:cNvSpPr/>
              <p:nvPr/>
            </p:nvSpPr>
            <p:spPr>
              <a:xfrm rot="1530300">
                <a:off x="638175" y="5267325"/>
                <a:ext cx="388188" cy="327803"/>
              </a:xfrm>
              <a:prstGeom prst="hexagon">
                <a:avLst/>
              </a:prstGeom>
              <a:solidFill>
                <a:srgbClr val="FFFF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6" name="Группа 5"/>
            <p:cNvGrpSpPr/>
            <p:nvPr/>
          </p:nvGrpSpPr>
          <p:grpSpPr>
            <a:xfrm>
              <a:off x="38100" y="5591175"/>
              <a:ext cx="1235710" cy="994553"/>
              <a:chOff x="19050" y="0"/>
              <a:chExt cx="1235710" cy="994553"/>
            </a:xfrm>
          </p:grpSpPr>
          <p:sp>
            <p:nvSpPr>
              <p:cNvPr id="7" name="Шестиугольник 6"/>
              <p:cNvSpPr/>
              <p:nvPr/>
            </p:nvSpPr>
            <p:spPr>
              <a:xfrm rot="1564459">
                <a:off x="438150" y="0"/>
                <a:ext cx="388188" cy="327803"/>
              </a:xfrm>
              <a:prstGeom prst="hexagon">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 name="Шестиугольник 7"/>
              <p:cNvSpPr/>
              <p:nvPr/>
            </p:nvSpPr>
            <p:spPr>
              <a:xfrm rot="19908626">
                <a:off x="866775" y="9525"/>
                <a:ext cx="387985" cy="327660"/>
              </a:xfrm>
              <a:prstGeom prst="hexagon">
                <a:avLst/>
              </a:prstGeom>
              <a:solidFill>
                <a:srgbClr val="0070C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 name="Шестиугольник 8"/>
              <p:cNvSpPr/>
              <p:nvPr/>
            </p:nvSpPr>
            <p:spPr>
              <a:xfrm rot="19743803">
                <a:off x="19050" y="19050"/>
                <a:ext cx="388188" cy="327803"/>
              </a:xfrm>
              <a:prstGeom prst="hexagon">
                <a:avLst/>
              </a:prstGeom>
              <a:solidFill>
                <a:srgbClr val="7030A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 name="Шестиугольник 9"/>
              <p:cNvSpPr/>
              <p:nvPr/>
            </p:nvSpPr>
            <p:spPr>
              <a:xfrm rot="19524807">
                <a:off x="647700" y="323850"/>
                <a:ext cx="388188" cy="327803"/>
              </a:xfrm>
              <a:prstGeom prst="hexagon">
                <a:avLst/>
              </a:prstGeom>
              <a:solidFill>
                <a:srgbClr val="00B05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 name="Шестиугольник 10"/>
              <p:cNvSpPr/>
              <p:nvPr/>
            </p:nvSpPr>
            <p:spPr>
              <a:xfrm rot="19524807">
                <a:off x="228600" y="323850"/>
                <a:ext cx="388188" cy="327803"/>
              </a:xfrm>
              <a:prstGeom prst="hexagon">
                <a:avLst/>
              </a:prstGeom>
              <a:solidFill>
                <a:srgbClr val="FFFF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 name="Шестиугольник 11"/>
              <p:cNvSpPr/>
              <p:nvPr/>
            </p:nvSpPr>
            <p:spPr>
              <a:xfrm rot="19524807">
                <a:off x="28575" y="666750"/>
                <a:ext cx="388188" cy="327803"/>
              </a:xfrm>
              <a:prstGeom prst="hexagon">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 name="Шестиугольник 12"/>
              <p:cNvSpPr/>
              <p:nvPr/>
            </p:nvSpPr>
            <p:spPr>
              <a:xfrm rot="19524807">
                <a:off x="428625" y="666750"/>
                <a:ext cx="388188" cy="327803"/>
              </a:xfrm>
              <a:prstGeom prst="hexagon">
                <a:avLst/>
              </a:prstGeom>
              <a:solidFill>
                <a:srgbClr val="7030A0"/>
              </a:solidFill>
              <a:ln w="127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 name="Шестиугольник 13"/>
              <p:cNvSpPr/>
              <p:nvPr/>
            </p:nvSpPr>
            <p:spPr>
              <a:xfrm rot="19524807">
                <a:off x="819150" y="666750"/>
                <a:ext cx="388188" cy="327803"/>
              </a:xfrm>
              <a:prstGeom prst="hexagon">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sp>
        <p:nvSpPr>
          <p:cNvPr id="92" name="Заголовок 1"/>
          <p:cNvSpPr txBox="1">
            <a:spLocks/>
          </p:cNvSpPr>
          <p:nvPr/>
        </p:nvSpPr>
        <p:spPr>
          <a:xfrm>
            <a:off x="1826477" y="70188"/>
            <a:ext cx="9144000" cy="6365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endParaRPr>
          </a:p>
        </p:txBody>
      </p:sp>
      <p:sp>
        <p:nvSpPr>
          <p:cNvPr id="2" name="Заголовок 1">
            <a:extLst>
              <a:ext uri="{FF2B5EF4-FFF2-40B4-BE49-F238E27FC236}">
                <a16:creationId xmlns="" xmlns:a16="http://schemas.microsoft.com/office/drawing/2014/main" id="{FE1395F8-957E-442C-8C85-4313D1FF5346}"/>
              </a:ext>
            </a:extLst>
          </p:cNvPr>
          <p:cNvSpPr>
            <a:spLocks noGrp="1"/>
          </p:cNvSpPr>
          <p:nvPr>
            <p:ph type="title"/>
          </p:nvPr>
        </p:nvSpPr>
        <p:spPr>
          <a:xfrm>
            <a:off x="1353172" y="640607"/>
            <a:ext cx="10000628" cy="2202132"/>
          </a:xfrm>
        </p:spPr>
        <p:txBody>
          <a:bodyPr>
            <a:noAutofit/>
          </a:bodyPr>
          <a:lstStyle/>
          <a:p>
            <a:pPr algn="ctr"/>
            <a:r>
              <a:rPr lang="ru-RU"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3600" b="1" dirty="0" smtClean="0">
                <a:effectLst/>
                <a:latin typeface="Times New Roman" panose="02020603050405020304" pitchFamily="18" charset="0"/>
                <a:ea typeface="Calibri" panose="020F0502020204030204" pitchFamily="34" charset="0"/>
                <a:cs typeface="Times New Roman" panose="02020603050405020304" pitchFamily="18" charset="0"/>
              </a:rPr>
              <a:t/>
            </a:r>
            <a:br>
              <a:rPr lang="ru-RU" sz="3600" b="1" dirty="0" smtClean="0">
                <a:effectLst/>
                <a:latin typeface="Times New Roman" panose="02020603050405020304" pitchFamily="18" charset="0"/>
                <a:ea typeface="Calibri" panose="020F0502020204030204" pitchFamily="34" charset="0"/>
                <a:cs typeface="Times New Roman" panose="02020603050405020304" pitchFamily="18" charset="0"/>
              </a:rPr>
            </a:br>
            <a:r>
              <a:rPr lang="ru-RU" sz="3600" b="1" dirty="0">
                <a:latin typeface="Times New Roman" panose="02020603050405020304" pitchFamily="18" charset="0"/>
                <a:ea typeface="Calibri" panose="020F0502020204030204" pitchFamily="34" charset="0"/>
                <a:cs typeface="Times New Roman" panose="02020603050405020304" pitchFamily="18" charset="0"/>
              </a:rPr>
              <a:t/>
            </a:r>
            <a:br>
              <a:rPr lang="ru-RU" sz="3600" b="1" dirty="0">
                <a:latin typeface="Times New Roman" panose="02020603050405020304" pitchFamily="18" charset="0"/>
                <a:ea typeface="Calibri" panose="020F0502020204030204" pitchFamily="34" charset="0"/>
                <a:cs typeface="Times New Roman" panose="02020603050405020304" pitchFamily="18" charset="0"/>
              </a:rPr>
            </a:br>
            <a:r>
              <a:rPr lang="ru-RU" sz="3600" b="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ru-RU" sz="3600" b="1" dirty="0">
                <a:effectLst/>
                <a:latin typeface="Times New Roman" panose="02020603050405020304" pitchFamily="18" charset="0"/>
                <a:ea typeface="Calibri" panose="020F0502020204030204" pitchFamily="34" charset="0"/>
                <a:cs typeface="Times New Roman" panose="02020603050405020304" pitchFamily="18" charset="0"/>
              </a:rPr>
              <a:t>Интеллектуальные развивающие игры Никитиных»</a:t>
            </a:r>
            <a:r>
              <a:rPr lang="ru-RU" sz="36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36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5A0A65BB-9DBD-4FBF-9537-583CDD430FF4}"/>
              </a:ext>
            </a:extLst>
          </p:cNvPr>
          <p:cNvSpPr>
            <a:spLocks noGrp="1"/>
          </p:cNvSpPr>
          <p:nvPr>
            <p:ph idx="1"/>
          </p:nvPr>
        </p:nvSpPr>
        <p:spPr>
          <a:xfrm>
            <a:off x="1956390" y="3159323"/>
            <a:ext cx="9397409" cy="3017639"/>
          </a:xfrm>
        </p:spPr>
        <p:txBody>
          <a:bodyPr/>
          <a:lstStyle/>
          <a:p>
            <a:pPr algn="r"/>
            <a:endParaRPr lang="ru-RU"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algn="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Подготовила</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Мирошниченко М.А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592704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 xmlns:a16="http://schemas.microsoft.com/office/drawing/2014/main" id="{607A17CA-4517-4AE4-B275-D97FA6353CEE}"/>
              </a:ext>
            </a:extLst>
          </p:cNvPr>
          <p:cNvSpPr>
            <a:spLocks noGrp="1"/>
          </p:cNvSpPr>
          <p:nvPr>
            <p:ph type="body" idx="1"/>
          </p:nvPr>
        </p:nvSpPr>
        <p:spPr>
          <a:xfrm>
            <a:off x="1520456" y="668337"/>
            <a:ext cx="4477119" cy="1213626"/>
          </a:xfrm>
        </p:spPr>
        <p:txBody>
          <a:bodyPr/>
          <a:lstStyle/>
          <a:p>
            <a:pPr algn="ctr"/>
            <a:r>
              <a:rPr lang="ru-RU" b="1" dirty="0">
                <a:effectLst/>
                <a:latin typeface="Times New Roman" panose="02020603050405020304" pitchFamily="18" charset="0"/>
                <a:ea typeface="Calibri" panose="020F0502020204030204" pitchFamily="34" charset="0"/>
                <a:cs typeface="Times New Roman" panose="02020603050405020304" pitchFamily="18" charset="0"/>
              </a:rPr>
              <a:t>Непринужденная обстановка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Объект 3">
            <a:extLst>
              <a:ext uri="{FF2B5EF4-FFF2-40B4-BE49-F238E27FC236}">
                <a16:creationId xmlns="" xmlns:a16="http://schemas.microsoft.com/office/drawing/2014/main" id="{9775AE2D-0FDB-4727-A149-CE59EE1D783F}"/>
              </a:ext>
            </a:extLst>
          </p:cNvPr>
          <p:cNvSpPr>
            <a:spLocks noGrp="1"/>
          </p:cNvSpPr>
          <p:nvPr>
            <p:ph sz="half" idx="2"/>
          </p:nvPr>
        </p:nvSpPr>
        <p:spPr>
          <a:xfrm>
            <a:off x="1520456" y="1796902"/>
            <a:ext cx="4477119" cy="4392761"/>
          </a:xfrm>
        </p:spPr>
        <p:txBody>
          <a:bodyPr>
            <a:normAutofit/>
          </a:bodyPr>
          <a:lstStyle/>
          <a:p>
            <a:pPr algn="just"/>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Для любой игры необходима непринужденная, свободная обстановка, когда все внимание сосредоточено на самой игре, а не на том, чтобы “сесть как следует”, “не болтать ногами”, “не вскакивать с места” и “не шуметь”.</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5" name="Текст 4">
            <a:extLst>
              <a:ext uri="{FF2B5EF4-FFF2-40B4-BE49-F238E27FC236}">
                <a16:creationId xmlns="" xmlns:a16="http://schemas.microsoft.com/office/drawing/2014/main" id="{5545B99F-F87C-4DB5-BA23-237B757C701C}"/>
              </a:ext>
            </a:extLst>
          </p:cNvPr>
          <p:cNvSpPr>
            <a:spLocks noGrp="1"/>
          </p:cNvSpPr>
          <p:nvPr>
            <p:ph type="body" sz="quarter" idx="3"/>
          </p:nvPr>
        </p:nvSpPr>
        <p:spPr>
          <a:xfrm>
            <a:off x="6172200" y="1052623"/>
            <a:ext cx="5183188" cy="956930"/>
          </a:xfrm>
        </p:spPr>
        <p:txBody>
          <a:bodyPr/>
          <a:lstStyle/>
          <a:p>
            <a:r>
              <a:rPr lang="ru-RU" b="1" dirty="0">
                <a:effectLst/>
                <a:latin typeface="Times New Roman" panose="02020603050405020304" pitchFamily="18" charset="0"/>
                <a:ea typeface="Calibri" panose="020F0502020204030204" pitchFamily="34" charset="0"/>
                <a:cs typeface="Times New Roman" panose="02020603050405020304" pitchFamily="18" charset="0"/>
              </a:rPr>
              <a:t>Когда игры исчерпают себя?</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6" name="Объект 5">
            <a:extLst>
              <a:ext uri="{FF2B5EF4-FFF2-40B4-BE49-F238E27FC236}">
                <a16:creationId xmlns="" xmlns:a16="http://schemas.microsoft.com/office/drawing/2014/main" id="{095904ED-6052-440D-8D0A-2409E035F966}"/>
              </a:ext>
            </a:extLst>
          </p:cNvPr>
          <p:cNvSpPr>
            <a:spLocks noGrp="1"/>
          </p:cNvSpPr>
          <p:nvPr>
            <p:ph sz="quarter" idx="4"/>
          </p:nvPr>
        </p:nvSpPr>
        <p:spPr>
          <a:xfrm>
            <a:off x="6172200" y="1796902"/>
            <a:ext cx="5183188" cy="4392761"/>
          </a:xfrm>
        </p:spPr>
        <p:txBody>
          <a:bodyPr>
            <a:normAutofit fontScale="85000" lnSpcReduction="10000"/>
          </a:bodyPr>
          <a:lstStyle/>
          <a:p>
            <a:pPr algn="just"/>
            <a:r>
              <a:rPr lang="ru-RU" sz="1900" dirty="0">
                <a:effectLst/>
                <a:latin typeface="Times New Roman" panose="02020603050405020304" pitchFamily="18" charset="0"/>
                <a:ea typeface="Calibri" panose="020F0502020204030204" pitchFamily="34" charset="0"/>
                <a:cs typeface="Times New Roman" panose="02020603050405020304" pitchFamily="18" charset="0"/>
              </a:rPr>
              <a:t>С обычными игрушками этот вопрос решить проще. Ребенок потерял игрушку, сломал ее или просто забыл о ней и не берет больше в руки. Она стала ему неинтересна и, значит, исчерпала себя. В развивающих играх есть и объективный критерий, по которому можно судить, когда вырос настолько, что игра уже ничего ему не дает. Это количество выполненных малышом заданий. Чем большее число заданий он выполнил самостоятельно, тем дальше он продвинулся в развитии. Но даже в том случае, когда он уже справляется со всеми заданиями, остаются еще по крайней мере две существенные ступени развития. Первая – сокращение времени, которое требуется ребенку на выполнение заданий. В большинстве случаев мало знать “ответ”, т. е. уметь решить задачку, надо суметь решить ее быстро. Вторая ступень развития начинается с собственного творчества. Это значит, что занятие игрой стало для ребенка настолько привлекательным, что он сам берется за игру и начинает придумывать и складывать или, вернее, складывая, придумывать интересные новые моде</a:t>
            </a:r>
            <a:endParaRPr lang="ru-RU"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97983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 xmlns:a16="http://schemas.microsoft.com/office/drawing/2014/main" id="{F137CA23-5F35-4FBD-B315-88907DC1A88F}"/>
              </a:ext>
            </a:extLst>
          </p:cNvPr>
          <p:cNvSpPr>
            <a:spLocks noGrp="1"/>
          </p:cNvSpPr>
          <p:nvPr>
            <p:ph type="body" idx="1"/>
          </p:nvPr>
        </p:nvSpPr>
        <p:spPr>
          <a:xfrm>
            <a:off x="839788" y="668337"/>
            <a:ext cx="5157787" cy="1012826"/>
          </a:xfrm>
        </p:spPr>
        <p:txBody>
          <a:bodyPr/>
          <a:lstStyle/>
          <a:p>
            <a:pPr algn="ctr"/>
            <a:r>
              <a:rPr lang="ru-RU"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Особенности игр</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Объект 3">
            <a:extLst>
              <a:ext uri="{FF2B5EF4-FFF2-40B4-BE49-F238E27FC236}">
                <a16:creationId xmlns="" xmlns:a16="http://schemas.microsoft.com/office/drawing/2014/main" id="{77EC3BF2-2DDD-402E-9864-CF67FA875E67}"/>
              </a:ext>
            </a:extLst>
          </p:cNvPr>
          <p:cNvSpPr>
            <a:spLocks noGrp="1"/>
          </p:cNvSpPr>
          <p:nvPr>
            <p:ph sz="half" idx="2"/>
          </p:nvPr>
        </p:nvSpPr>
        <p:spPr>
          <a:xfrm>
            <a:off x="1541721" y="1541722"/>
            <a:ext cx="4455854" cy="4647942"/>
          </a:xfrm>
        </p:spPr>
        <p:txBody>
          <a:bodyPr>
            <a:normAutofit fontScale="77500" lnSpcReduction="20000"/>
          </a:bodyPr>
          <a:lstStyle/>
          <a:p>
            <a:pPr algn="just">
              <a:lnSpc>
                <a:spcPct val="107000"/>
              </a:lnSpc>
              <a:spcBef>
                <a:spcPts val="1875"/>
              </a:spcBef>
              <a:spcAft>
                <a:spcPts val="1875"/>
              </a:spcAft>
            </a:pPr>
            <a:r>
              <a:rPr lang="ru-RU" sz="2100" dirty="0">
                <a:solidFill>
                  <a:srgbClr val="2F2F2F"/>
                </a:solidFill>
                <a:effectLst/>
                <a:latin typeface="Times New Roman" panose="02020603050405020304" pitchFamily="18" charset="0"/>
                <a:ea typeface="Times New Roman" panose="02020603050405020304" pitchFamily="18" charset="0"/>
                <a:cs typeface="Times New Roman" panose="02020603050405020304" pitchFamily="18" charset="0"/>
              </a:rPr>
              <a:t>Главное отличие игр Никитина состоит в том, что, играя в них, ребенок выступает как активная сторона и у него воспитывается не умение выполнять работу по предложенному шаблону, а развивается логическое и образное мышление, творчество, умение распознать и построить образ, способность к самостоятельности.</a:t>
            </a:r>
            <a:r>
              <a:rPr lang="ru-RU" sz="2100" dirty="0">
                <a:latin typeface="Calibri" panose="020F0502020204030204" pitchFamily="34" charset="0"/>
                <a:ea typeface="Times New Roman" panose="02020603050405020304" pitchFamily="18" charset="0"/>
                <a:cs typeface="Times New Roman" panose="02020603050405020304" pitchFamily="18" charset="0"/>
              </a:rPr>
              <a:t> </a:t>
            </a:r>
            <a:r>
              <a:rPr lang="ru-RU" sz="2100" dirty="0">
                <a:solidFill>
                  <a:srgbClr val="2F2F2F"/>
                </a:solidFill>
                <a:effectLst/>
                <a:latin typeface="Times New Roman" panose="02020603050405020304" pitchFamily="18" charset="0"/>
                <a:ea typeface="Times New Roman" panose="02020603050405020304" pitchFamily="18" charset="0"/>
                <a:cs typeface="Times New Roman" panose="02020603050405020304" pitchFamily="18" charset="0"/>
              </a:rPr>
              <a:t>В большинстве своем игры представлены в виде многофункциональных головоломок, предоставляющих простор для творчества. Их можно подстраивать под себя, под свой уровень, свои интересы. Каждая игра имеет набор задач, которые ребенок решает с помощью кубиков, кирпичиков, квадратов из картона или </a:t>
            </a:r>
            <a:r>
              <a:rPr lang="ru-RU" sz="1800" dirty="0">
                <a:solidFill>
                  <a:srgbClr val="2F2F2F"/>
                </a:solidFill>
                <a:effectLst/>
                <a:latin typeface="Times New Roman" panose="02020603050405020304" pitchFamily="18" charset="0"/>
                <a:ea typeface="Times New Roman" panose="02020603050405020304" pitchFamily="18" charset="0"/>
                <a:cs typeface="Times New Roman" panose="02020603050405020304" pitchFamily="18" charset="0"/>
              </a:rPr>
              <a:t>пластика, деталей конструктора-механика и т.д.</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5" name="Текст 4">
            <a:extLst>
              <a:ext uri="{FF2B5EF4-FFF2-40B4-BE49-F238E27FC236}">
                <a16:creationId xmlns="" xmlns:a16="http://schemas.microsoft.com/office/drawing/2014/main" id="{142968A5-FB02-45EE-A44D-9B9991EF89A2}"/>
              </a:ext>
            </a:extLst>
          </p:cNvPr>
          <p:cNvSpPr>
            <a:spLocks noGrp="1"/>
          </p:cNvSpPr>
          <p:nvPr>
            <p:ph type="body" sz="quarter" idx="3"/>
          </p:nvPr>
        </p:nvSpPr>
        <p:spPr>
          <a:xfrm>
            <a:off x="6172200" y="808074"/>
            <a:ext cx="5183188" cy="1012827"/>
          </a:xfrm>
        </p:spPr>
        <p:txBody>
          <a:bodyPr/>
          <a:lstStyle/>
          <a:p>
            <a:pPr algn="ctr"/>
            <a:r>
              <a:rPr lang="ru-RU"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Правила игры</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6" name="Объект 5">
            <a:extLst>
              <a:ext uri="{FF2B5EF4-FFF2-40B4-BE49-F238E27FC236}">
                <a16:creationId xmlns="" xmlns:a16="http://schemas.microsoft.com/office/drawing/2014/main" id="{2A1CA945-F864-4157-A595-44757C973893}"/>
              </a:ext>
            </a:extLst>
          </p:cNvPr>
          <p:cNvSpPr>
            <a:spLocks noGrp="1"/>
          </p:cNvSpPr>
          <p:nvPr>
            <p:ph sz="quarter" idx="4"/>
          </p:nvPr>
        </p:nvSpPr>
        <p:spPr>
          <a:xfrm>
            <a:off x="6194426" y="1681164"/>
            <a:ext cx="5160961" cy="4508500"/>
          </a:xfrm>
        </p:spPr>
        <p:txBody>
          <a:bodyPr>
            <a:normAutofit/>
          </a:bodyPr>
          <a:lstStyle/>
          <a:p>
            <a:pPr algn="just">
              <a:spcAft>
                <a:spcPts val="750"/>
              </a:spcAft>
            </a:pPr>
            <a:r>
              <a:rPr lang="ru-RU" sz="2300" dirty="0">
                <a:solidFill>
                  <a:srgbClr val="2F2F2F"/>
                </a:solidFill>
                <a:effectLst/>
                <a:latin typeface="Times New Roman" panose="02020603050405020304" pitchFamily="18" charset="0"/>
                <a:ea typeface="Times New Roman" panose="02020603050405020304" pitchFamily="18" charset="0"/>
              </a:rPr>
              <a:t>На первых порах никто не объясняет ребенку правил игры и не показывает, как надо. Малыш сам решает задачу от начала до конца.</a:t>
            </a:r>
            <a:r>
              <a:rPr lang="ru-RU" sz="2300" dirty="0">
                <a:latin typeface="Times New Roman" panose="02020603050405020304" pitchFamily="18" charset="0"/>
                <a:ea typeface="Times New Roman" panose="02020603050405020304" pitchFamily="18" charset="0"/>
              </a:rPr>
              <a:t> </a:t>
            </a:r>
            <a:r>
              <a:rPr lang="ru-RU" sz="2300" dirty="0">
                <a:solidFill>
                  <a:srgbClr val="2F2F2F"/>
                </a:solidFill>
                <a:effectLst/>
                <a:latin typeface="Times New Roman" panose="02020603050405020304" pitchFamily="18" charset="0"/>
                <a:ea typeface="Times New Roman" panose="02020603050405020304" pitchFamily="18" charset="0"/>
              </a:rPr>
              <a:t>Такая методика позволяет ребенку самостоятельно искать решение неизвестных ему задач, создавать новое, что как раз и ведет к развитию его творческих способностей. Взрослый же следит за тем, чтобы уровень задачи был не слишком легкий и не слишком трудный, и «корректирует» и «направляет» действия ребенка.</a:t>
            </a:r>
            <a:endParaRPr lang="ru-RU" sz="23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080281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0BDD9E8-D3FB-4471-B27E-BEAD42F704FA}"/>
              </a:ext>
            </a:extLst>
          </p:cNvPr>
          <p:cNvSpPr>
            <a:spLocks noGrp="1"/>
          </p:cNvSpPr>
          <p:nvPr>
            <p:ph type="title"/>
          </p:nvPr>
        </p:nvSpPr>
        <p:spPr/>
        <p:txBody>
          <a:bodyPr/>
          <a:lstStyle/>
          <a:p>
            <a:pPr algn="ctr"/>
            <a:r>
              <a:rPr lang="ru-RU" sz="3200" b="1" dirty="0">
                <a:solidFill>
                  <a:srgbClr val="2F2F2F"/>
                </a:solidFill>
                <a:latin typeface="Times New Roman" panose="02020603050405020304" pitchFamily="18" charset="0"/>
                <a:ea typeface="Calibri" panose="020F0502020204030204" pitchFamily="34" charset="0"/>
                <a:cs typeface="Times New Roman" panose="02020603050405020304" pitchFamily="18" charset="0"/>
              </a:rPr>
              <a:t>С</a:t>
            </a:r>
            <a:r>
              <a:rPr lang="ru-RU" sz="3200" b="1" dirty="0">
                <a:solidFill>
                  <a:srgbClr val="2F2F2F"/>
                </a:solidFill>
                <a:effectLst/>
                <a:latin typeface="Times New Roman" panose="02020603050405020304" pitchFamily="18" charset="0"/>
                <a:ea typeface="Calibri" panose="020F0502020204030204" pitchFamily="34" charset="0"/>
                <a:cs typeface="Times New Roman" panose="02020603050405020304" pitchFamily="18" charset="0"/>
              </a:rPr>
              <a:t>амые популярные игры </a:t>
            </a:r>
            <a:r>
              <a:rPr lang="ru-RU" sz="3200" b="1" dirty="0" err="1">
                <a:solidFill>
                  <a:srgbClr val="2F2F2F"/>
                </a:solidFill>
                <a:effectLst/>
                <a:latin typeface="Times New Roman" panose="02020603050405020304" pitchFamily="18" charset="0"/>
                <a:ea typeface="Calibri" panose="020F0502020204030204" pitchFamily="34" charset="0"/>
                <a:cs typeface="Times New Roman" panose="02020603050405020304" pitchFamily="18" charset="0"/>
              </a:rPr>
              <a:t>Б.Никитина</a:t>
            </a:r>
            <a:endParaRPr lang="ru-RU" dirty="0"/>
          </a:p>
        </p:txBody>
      </p:sp>
      <p:sp>
        <p:nvSpPr>
          <p:cNvPr id="3" name="Текст 2">
            <a:extLst>
              <a:ext uri="{FF2B5EF4-FFF2-40B4-BE49-F238E27FC236}">
                <a16:creationId xmlns="" xmlns:a16="http://schemas.microsoft.com/office/drawing/2014/main" id="{57E61860-1461-4B1E-A8A0-B4308DA087FD}"/>
              </a:ext>
            </a:extLst>
          </p:cNvPr>
          <p:cNvSpPr>
            <a:spLocks noGrp="1"/>
          </p:cNvSpPr>
          <p:nvPr>
            <p:ph type="body" idx="1"/>
          </p:nvPr>
        </p:nvSpPr>
        <p:spPr>
          <a:xfrm>
            <a:off x="839788" y="1339703"/>
            <a:ext cx="5157787" cy="446567"/>
          </a:xfrm>
        </p:spPr>
        <p:txBody>
          <a:bodyPr/>
          <a:lstStyle/>
          <a:p>
            <a:pPr algn="ctr"/>
            <a:r>
              <a:rPr lang="ru-RU" u="sng" dirty="0">
                <a:latin typeface="Times New Roman" panose="02020603050405020304" pitchFamily="18" charset="0"/>
                <a:cs typeface="Times New Roman" panose="02020603050405020304" pitchFamily="18" charset="0"/>
              </a:rPr>
              <a:t>Сложи квадрат</a:t>
            </a:r>
          </a:p>
        </p:txBody>
      </p:sp>
      <p:pic>
        <p:nvPicPr>
          <p:cNvPr id="5" name="Объект 4">
            <a:extLst>
              <a:ext uri="{FF2B5EF4-FFF2-40B4-BE49-F238E27FC236}">
                <a16:creationId xmlns="" xmlns:a16="http://schemas.microsoft.com/office/drawing/2014/main" id="{B232173E-385E-4689-9EAA-B83D22A05E0C}"/>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8006187" y="4004395"/>
            <a:ext cx="2434985" cy="2647987"/>
          </a:xfrm>
          <a:prstGeom prst="rect">
            <a:avLst/>
          </a:prstGeom>
          <a:noFill/>
          <a:ln>
            <a:noFill/>
          </a:ln>
        </p:spPr>
      </p:pic>
      <p:sp>
        <p:nvSpPr>
          <p:cNvPr id="6" name="Текст 5">
            <a:extLst>
              <a:ext uri="{FF2B5EF4-FFF2-40B4-BE49-F238E27FC236}">
                <a16:creationId xmlns="" xmlns:a16="http://schemas.microsoft.com/office/drawing/2014/main" id="{4456DA7B-1D94-4E67-82EC-2D60AFCA1FE6}"/>
              </a:ext>
            </a:extLst>
          </p:cNvPr>
          <p:cNvSpPr>
            <a:spLocks noGrp="1"/>
          </p:cNvSpPr>
          <p:nvPr>
            <p:ph type="body" sz="quarter" idx="3"/>
          </p:nvPr>
        </p:nvSpPr>
        <p:spPr>
          <a:xfrm>
            <a:off x="6172200" y="1339703"/>
            <a:ext cx="5183188" cy="903767"/>
          </a:xfrm>
        </p:spPr>
        <p:txBody>
          <a:bodyPr/>
          <a:lstStyle/>
          <a:p>
            <a:pPr algn="ctr"/>
            <a:r>
              <a:rPr lang="ru-RU" sz="2400" b="1" u="sng" dirty="0">
                <a:solidFill>
                  <a:srgbClr val="1A1A1A"/>
                </a:solidFill>
                <a:latin typeface="Times New Roman" panose="02020603050405020304" pitchFamily="18" charset="0"/>
                <a:ea typeface="Times New Roman" panose="02020603050405020304" pitchFamily="18" charset="0"/>
                <a:cs typeface="Times New Roman" panose="02020603050405020304" pitchFamily="18" charset="0"/>
              </a:rPr>
              <a:t>Сложи узор.</a:t>
            </a:r>
          </a:p>
          <a:p>
            <a:endParaRPr lang="ru-RU" dirty="0"/>
          </a:p>
        </p:txBody>
      </p:sp>
      <p:sp>
        <p:nvSpPr>
          <p:cNvPr id="4" name="Текст 3">
            <a:extLst>
              <a:ext uri="{FF2B5EF4-FFF2-40B4-BE49-F238E27FC236}">
                <a16:creationId xmlns="" xmlns:a16="http://schemas.microsoft.com/office/drawing/2014/main" id="{891F88E5-01CC-47CD-B7C2-C0784162BB83}"/>
              </a:ext>
            </a:extLst>
          </p:cNvPr>
          <p:cNvSpPr>
            <a:spLocks noGrp="1"/>
          </p:cNvSpPr>
          <p:nvPr>
            <p:ph sz="quarter" idx="4"/>
          </p:nvPr>
        </p:nvSpPr>
        <p:spPr>
          <a:xfrm>
            <a:off x="6172200" y="1945758"/>
            <a:ext cx="5183188" cy="4243905"/>
          </a:xfrm>
        </p:spPr>
        <p:txBody>
          <a:bodyPr/>
          <a:lstStyle/>
          <a:p>
            <a:pPr algn="just"/>
            <a:r>
              <a:rPr lang="ru-RU" sz="180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Игра состоит из 16 одинаковых кубиков. Все 6 граней каждого кубика окрашены различно, в 4 цвета. Это позволяет составлять из них 1, 2, 3- и даже 4-цветные узоры в громадном количестве вариантов. Эти узоры напоминают контуры различных предметов, картин, которым дети любят давать названия. В игре с кубиками дети выполняют три разных вида заданий</a:t>
            </a:r>
            <a:r>
              <a:rPr lang="ru-RU" sz="1800" dirty="0">
                <a:solidFill>
                  <a:srgbClr val="1A1A1A"/>
                </a:solidFill>
                <a:effectLst/>
                <a:latin typeface="Helvetica" panose="020B0604020202020204" pitchFamily="34" charset="0"/>
                <a:ea typeface="Times New Roman" panose="02020603050405020304" pitchFamily="18" charset="0"/>
                <a:cs typeface="Times New Roman" panose="02020603050405020304" pitchFamily="18" charset="0"/>
              </a:rPr>
              <a:t>.</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1026" name="Picture 2" descr="Picture background">
            <a:extLst>
              <a:ext uri="{FF2B5EF4-FFF2-40B4-BE49-F238E27FC236}">
                <a16:creationId xmlns="" xmlns:a16="http://schemas.microsoft.com/office/drawing/2014/main" id="{4614BDE4-F38A-4707-B557-E28075052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833" y="2359505"/>
            <a:ext cx="3401532" cy="340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779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a:extLst>
              <a:ext uri="{FF2B5EF4-FFF2-40B4-BE49-F238E27FC236}">
                <a16:creationId xmlns="" xmlns:a16="http://schemas.microsoft.com/office/drawing/2014/main" id="{F38E7960-DBCC-4F28-949F-057847020CBB}"/>
              </a:ext>
            </a:extLst>
          </p:cNvPr>
          <p:cNvSpPr>
            <a:spLocks noGrp="1"/>
          </p:cNvSpPr>
          <p:nvPr>
            <p:ph type="body" idx="1"/>
          </p:nvPr>
        </p:nvSpPr>
        <p:spPr/>
        <p:txBody>
          <a:bodyPr/>
          <a:lstStyle/>
          <a:p>
            <a:pPr algn="ctr"/>
            <a:r>
              <a:rPr lang="ru-RU" sz="2800" u="sng" dirty="0" err="1">
                <a:solidFill>
                  <a:srgbClr val="2F2F2F"/>
                </a:solidFill>
                <a:effectLst/>
                <a:latin typeface="Times New Roman" panose="02020603050405020304" pitchFamily="18" charset="0"/>
                <a:ea typeface="Times New Roman" panose="02020603050405020304" pitchFamily="18" charset="0"/>
              </a:rPr>
              <a:t>Уникуб</a:t>
            </a:r>
            <a:endParaRPr lang="ru-RU" sz="2800" u="sng" dirty="0">
              <a:effectLst/>
              <a:latin typeface="Times New Roman" panose="02020603050405020304" pitchFamily="18" charset="0"/>
              <a:ea typeface="Times New Roman" panose="02020603050405020304" pitchFamily="18" charset="0"/>
            </a:endParaRPr>
          </a:p>
          <a:p>
            <a:endParaRPr lang="ru-RU" dirty="0"/>
          </a:p>
        </p:txBody>
      </p:sp>
      <p:sp>
        <p:nvSpPr>
          <p:cNvPr id="8" name="Текст 7">
            <a:extLst>
              <a:ext uri="{FF2B5EF4-FFF2-40B4-BE49-F238E27FC236}">
                <a16:creationId xmlns="" xmlns:a16="http://schemas.microsoft.com/office/drawing/2014/main" id="{670340C9-B037-4ECE-8AD7-4B66C45E8BAA}"/>
              </a:ext>
            </a:extLst>
          </p:cNvPr>
          <p:cNvSpPr>
            <a:spLocks noGrp="1"/>
          </p:cNvSpPr>
          <p:nvPr>
            <p:ph type="body" sz="quarter" idx="3"/>
          </p:nvPr>
        </p:nvSpPr>
        <p:spPr>
          <a:xfrm>
            <a:off x="5949539" y="1265274"/>
            <a:ext cx="5405850" cy="3936118"/>
          </a:xfrm>
        </p:spPr>
        <p:txBody>
          <a:bodyPr>
            <a:normAutofit fontScale="77500" lnSpcReduction="20000"/>
          </a:bodyPr>
          <a:lstStyle/>
          <a:p>
            <a:endParaRPr lang="ru-RU" sz="2800" dirty="0" smtClean="0"/>
          </a:p>
          <a:p>
            <a:r>
              <a:rPr lang="ru-RU" sz="2800" dirty="0" smtClean="0"/>
              <a:t>Кубики </a:t>
            </a:r>
            <a:r>
              <a:rPr lang="ru-RU" sz="2800" dirty="0"/>
              <a:t>вводят малыша в мир трёхмерного пространства. Игра состоит из 27 деревянных кубиков. Ребро кубика - 3 см. Грани кубиков окрашены в 3 цвета: красный, желтый и синий. В ходе игры предлагается составлять из кубиков фигуры различной сложности. Схемы приведены в книжечке - описании.</a:t>
            </a:r>
            <a:br>
              <a:rPr lang="ru-RU" sz="2800" dirty="0"/>
            </a:br>
            <a:r>
              <a:rPr lang="ru-RU" sz="2800" dirty="0"/>
              <a:t>Игра способствует развитию внимания, усидчивости, пространственного воображения и фантазии. Учит анализу и синтезу.</a:t>
            </a:r>
            <a:br>
              <a:rPr lang="ru-RU" sz="2800" dirty="0"/>
            </a:br>
            <a:r>
              <a:rPr lang="ru-RU" sz="2800" dirty="0"/>
              <a:t>Играя, ребенок учится понимать чертеж.</a:t>
            </a:r>
          </a:p>
          <a:p>
            <a:endParaRPr lang="ru-RU" sz="2800" u="sng" dirty="0" smtClean="0">
              <a:solidFill>
                <a:srgbClr val="2F2F2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Объект 9">
            <a:extLst>
              <a:ext uri="{FF2B5EF4-FFF2-40B4-BE49-F238E27FC236}">
                <a16:creationId xmlns="" xmlns:a16="http://schemas.microsoft.com/office/drawing/2014/main" id="{28B6C548-014F-46FB-AD3C-C66AA8BEFC35}"/>
              </a:ext>
            </a:extLst>
          </p:cNvPr>
          <p:cNvPicPr>
            <a:picLocks noGrp="1"/>
          </p:cNvPicPr>
          <p:nvPr>
            <p:ph sz="half" idx="2"/>
          </p:nvPr>
        </p:nvPicPr>
        <p:blipFill rotWithShape="1">
          <a:blip r:embed="rId2"/>
          <a:srcRect l="31854" t="37819" r="33490" b="28894"/>
          <a:stretch/>
        </p:blipFill>
        <p:spPr bwMode="auto">
          <a:xfrm>
            <a:off x="1382454" y="2555693"/>
            <a:ext cx="4072454" cy="25828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9158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pPr algn="ctr"/>
            <a:r>
              <a:rPr lang="ru-RU" u="sng" dirty="0">
                <a:solidFill>
                  <a:srgbClr val="2F2F2F"/>
                </a:solidFill>
                <a:latin typeface="Times New Roman" panose="02020603050405020304" pitchFamily="18" charset="0"/>
                <a:ea typeface="Calibri" panose="020F0502020204030204" pitchFamily="34" charset="0"/>
                <a:cs typeface="Times New Roman" panose="02020603050405020304" pitchFamily="18" charset="0"/>
              </a:rPr>
              <a:t>Кубики для всех</a:t>
            </a:r>
            <a:endParaRPr lang="ru-RU" u="sng" dirty="0">
              <a:latin typeface="Times New Roman" panose="02020603050405020304" pitchFamily="18" charset="0"/>
              <a:cs typeface="Times New Roman" panose="02020603050405020304" pitchFamily="18" charset="0"/>
            </a:endParaRPr>
          </a:p>
          <a:p>
            <a:endParaRPr lang="ru-RU" dirty="0"/>
          </a:p>
        </p:txBody>
      </p:sp>
      <p:sp>
        <p:nvSpPr>
          <p:cNvPr id="6" name="Объект 5"/>
          <p:cNvSpPr>
            <a:spLocks noGrp="1"/>
          </p:cNvSpPr>
          <p:nvPr>
            <p:ph sz="quarter" idx="4"/>
          </p:nvPr>
        </p:nvSpPr>
        <p:spPr/>
        <p:txBody>
          <a:bodyPr/>
          <a:lstStyle/>
          <a:p>
            <a:r>
              <a:rPr lang="ru-RU" dirty="0"/>
              <a:t>Эта игра учит детей мыслить «объемно», развивает математические способности и пространственное воображение ребенка.  Цель игры - построить из кубиков какую-либо фигуру по схеме-заданию.</a:t>
            </a:r>
          </a:p>
          <a:p>
            <a:endParaRPr lang="ru-RU" dirty="0"/>
          </a:p>
        </p:txBody>
      </p:sp>
      <p:pic>
        <p:nvPicPr>
          <p:cNvPr id="9" name="Picture 4" descr="http://mirdetey.by/images/2012/05/kubdlavseh1.jpg"/>
          <p:cNvPicPr>
            <a:picLocks noGrp="1"/>
          </p:cNvPicPr>
          <p:nvPr>
            <p:ph sz="half" idx="2"/>
          </p:nvPr>
        </p:nvPicPr>
        <p:blipFill>
          <a:blip r:embed="rId2" cstate="print"/>
          <a:srcRect/>
          <a:stretch>
            <a:fillRect/>
          </a:stretch>
        </p:blipFill>
        <p:spPr bwMode="auto">
          <a:xfrm>
            <a:off x="1736221" y="2505075"/>
            <a:ext cx="3364920" cy="3684588"/>
          </a:xfrm>
          <a:prstGeom prst="rect">
            <a:avLst/>
          </a:prstGeom>
          <a:noFill/>
        </p:spPr>
      </p:pic>
    </p:spTree>
    <p:extLst>
      <p:ext uri="{BB962C8B-B14F-4D97-AF65-F5344CB8AC3E}">
        <p14:creationId xmlns:p14="http://schemas.microsoft.com/office/powerpoint/2010/main" val="1352739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a:extLst>
              <a:ext uri="{FF2B5EF4-FFF2-40B4-BE49-F238E27FC236}">
                <a16:creationId xmlns="" xmlns:a16="http://schemas.microsoft.com/office/drawing/2014/main" id="{B48F6CD6-0D2B-46F1-B6C4-0B46BA5EBF2D}"/>
              </a:ext>
            </a:extLst>
          </p:cNvPr>
          <p:cNvSpPr>
            <a:spLocks noGrp="1"/>
          </p:cNvSpPr>
          <p:nvPr>
            <p:ph type="body" idx="1"/>
          </p:nvPr>
        </p:nvSpPr>
        <p:spPr>
          <a:xfrm>
            <a:off x="839788" y="542963"/>
            <a:ext cx="5157787" cy="520294"/>
          </a:xfrm>
        </p:spPr>
        <p:txBody>
          <a:bodyPr>
            <a:normAutofit/>
          </a:bodyPr>
          <a:lstStyle/>
          <a:p>
            <a:pPr algn="ctr"/>
            <a:r>
              <a:rPr lang="ru-RU" sz="2800" u="sng" dirty="0">
                <a:solidFill>
                  <a:srgbClr val="2F2F2F"/>
                </a:solidFill>
                <a:effectLst/>
                <a:latin typeface="Times New Roman" panose="02020603050405020304" pitchFamily="18" charset="0"/>
                <a:ea typeface="Calibri" panose="020F0502020204030204" pitchFamily="34" charset="0"/>
              </a:rPr>
              <a:t>Точечки</a:t>
            </a:r>
            <a:endParaRPr lang="ru-RU" sz="2800" u="sng" dirty="0"/>
          </a:p>
        </p:txBody>
      </p:sp>
      <p:sp>
        <p:nvSpPr>
          <p:cNvPr id="8" name="Текст 7">
            <a:extLst>
              <a:ext uri="{FF2B5EF4-FFF2-40B4-BE49-F238E27FC236}">
                <a16:creationId xmlns="" xmlns:a16="http://schemas.microsoft.com/office/drawing/2014/main" id="{E52DFA1A-32BF-4C22-8709-3948089E5E34}"/>
              </a:ext>
            </a:extLst>
          </p:cNvPr>
          <p:cNvSpPr>
            <a:spLocks noGrp="1"/>
          </p:cNvSpPr>
          <p:nvPr>
            <p:ph type="body" sz="quarter" idx="3"/>
          </p:nvPr>
        </p:nvSpPr>
        <p:spPr>
          <a:xfrm>
            <a:off x="6172200" y="445804"/>
            <a:ext cx="5183188" cy="1106549"/>
          </a:xfrm>
        </p:spPr>
        <p:txBody>
          <a:bodyPr/>
          <a:lstStyle/>
          <a:p>
            <a:pPr algn="ctr"/>
            <a:endParaRPr lang="ru-RU" sz="2800" u="sng" dirty="0">
              <a:effectLst/>
              <a:latin typeface="Times New Roman" panose="02020603050405020304" pitchFamily="18" charset="0"/>
              <a:ea typeface="Times New Roman" panose="02020603050405020304" pitchFamily="18" charset="0"/>
            </a:endParaRPr>
          </a:p>
          <a:p>
            <a:endParaRPr lang="ru-RU" dirty="0"/>
          </a:p>
        </p:txBody>
      </p:sp>
      <p:pic>
        <p:nvPicPr>
          <p:cNvPr id="10" name="Объект 9">
            <a:extLst>
              <a:ext uri="{FF2B5EF4-FFF2-40B4-BE49-F238E27FC236}">
                <a16:creationId xmlns="" xmlns:a16="http://schemas.microsoft.com/office/drawing/2014/main" id="{7F8FCE55-6E73-415B-A838-73B63984BD7A}"/>
              </a:ext>
            </a:extLst>
          </p:cNvPr>
          <p:cNvPicPr>
            <a:picLocks noGrp="1"/>
          </p:cNvPicPr>
          <p:nvPr>
            <p:ph sz="half" idx="2"/>
          </p:nvPr>
        </p:nvPicPr>
        <p:blipFill rotWithShape="1">
          <a:blip r:embed="rId2"/>
          <a:srcRect l="26272" t="23767" r="26418" b="17746"/>
          <a:stretch/>
        </p:blipFill>
        <p:spPr bwMode="auto">
          <a:xfrm rot="10800000">
            <a:off x="1637634" y="3814631"/>
            <a:ext cx="3136789" cy="2121789"/>
          </a:xfrm>
          <a:prstGeom prst="rect">
            <a:avLst/>
          </a:prstGeom>
          <a:ln>
            <a:noFill/>
          </a:ln>
          <a:extLst>
            <a:ext uri="{53640926-AAD7-44D8-BBD7-CCE9431645EC}">
              <a14:shadowObscured xmlns:a14="http://schemas.microsoft.com/office/drawing/2010/main"/>
            </a:ext>
          </a:extLst>
        </p:spPr>
      </p:pic>
      <p:pic>
        <p:nvPicPr>
          <p:cNvPr id="11" name="Рисунок 10">
            <a:extLst>
              <a:ext uri="{FF2B5EF4-FFF2-40B4-BE49-F238E27FC236}">
                <a16:creationId xmlns="" xmlns:a16="http://schemas.microsoft.com/office/drawing/2014/main" id="{D9A1C225-8361-4011-BEA5-9AC3ADDB9758}"/>
              </a:ext>
            </a:extLst>
          </p:cNvPr>
          <p:cNvPicPr/>
          <p:nvPr/>
        </p:nvPicPr>
        <p:blipFill rotWithShape="1">
          <a:blip r:embed="rId3"/>
          <a:srcRect l="33711" t="25626" r="27228" b="5962"/>
          <a:stretch/>
        </p:blipFill>
        <p:spPr bwMode="auto">
          <a:xfrm>
            <a:off x="2045940" y="1552353"/>
            <a:ext cx="2490300" cy="1773182"/>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5142016" y="2880204"/>
            <a:ext cx="6768935" cy="2308324"/>
          </a:xfrm>
          <a:prstGeom prst="rect">
            <a:avLst/>
          </a:prstGeom>
        </p:spPr>
        <p:txBody>
          <a:bodyPr wrap="square">
            <a:spAutoFit/>
          </a:bodyPr>
          <a:lstStyle/>
          <a:p>
            <a:r>
              <a:rPr lang="ru-RU" sz="3600" dirty="0"/>
              <a:t>Игра для развития математического мышления, для обучения счету и усвоения </a:t>
            </a:r>
            <a:r>
              <a:rPr lang="ru-RU" sz="3600" dirty="0" smtClean="0"/>
              <a:t>нумерации.</a:t>
            </a:r>
            <a:endParaRPr lang="ru-RU" sz="3600" dirty="0"/>
          </a:p>
        </p:txBody>
      </p:sp>
    </p:spTree>
    <p:extLst>
      <p:ext uri="{BB962C8B-B14F-4D97-AF65-F5344CB8AC3E}">
        <p14:creationId xmlns:p14="http://schemas.microsoft.com/office/powerpoint/2010/main" val="1553216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3048598" y="855024"/>
            <a:ext cx="5157787" cy="748146"/>
          </a:xfrm>
        </p:spPr>
        <p:txBody>
          <a:bodyPr/>
          <a:lstStyle/>
          <a:p>
            <a:pPr algn="ctr"/>
            <a:r>
              <a:rPr lang="ru-RU" u="sng" dirty="0" smtClean="0">
                <a:solidFill>
                  <a:srgbClr val="2F2F2F"/>
                </a:solidFill>
                <a:latin typeface="Times New Roman" panose="02020603050405020304" pitchFamily="18" charset="0"/>
                <a:ea typeface="Times New Roman" panose="02020603050405020304" pitchFamily="18" charset="0"/>
              </a:rPr>
              <a:t>Дроби</a:t>
            </a:r>
            <a:endParaRPr lang="ru-RU" dirty="0"/>
          </a:p>
        </p:txBody>
      </p:sp>
      <p:sp>
        <p:nvSpPr>
          <p:cNvPr id="5" name="Текст 4"/>
          <p:cNvSpPr>
            <a:spLocks noGrp="1"/>
          </p:cNvSpPr>
          <p:nvPr>
            <p:ph type="body" sz="quarter" idx="3"/>
          </p:nvPr>
        </p:nvSpPr>
        <p:spPr/>
        <p:txBody>
          <a:bodyPr/>
          <a:lstStyle/>
          <a:p>
            <a:endParaRPr lang="ru-RU" dirty="0"/>
          </a:p>
        </p:txBody>
      </p:sp>
      <p:sp>
        <p:nvSpPr>
          <p:cNvPr id="6" name="Объект 5"/>
          <p:cNvSpPr>
            <a:spLocks noGrp="1"/>
          </p:cNvSpPr>
          <p:nvPr>
            <p:ph sz="quarter" idx="4"/>
          </p:nvPr>
        </p:nvSpPr>
        <p:spPr/>
        <p:txBody>
          <a:bodyPr>
            <a:normAutofit fontScale="92500" lnSpcReduction="20000"/>
          </a:bodyPr>
          <a:lstStyle/>
          <a:p>
            <a:r>
              <a:rPr lang="ru-RU" dirty="0"/>
              <a:t>С помощью набора рамок и вкладышей Дроби дошкольники получают первые представления о дробях, знакомятся с понятиями целого, части целого, соотношении целого и его части. Набор состоит из двенадцати разноцветных кругов. Один круг целый, а остальные поделены на разное количество частей: две, три, четыре, пять и так далее до двенадцати.</a:t>
            </a:r>
          </a:p>
          <a:p>
            <a:endParaRPr lang="ru-RU" dirty="0"/>
          </a:p>
        </p:txBody>
      </p:sp>
      <p:pic>
        <p:nvPicPr>
          <p:cNvPr id="7" name="Объект 6">
            <a:extLst>
              <a:ext uri="{FF2B5EF4-FFF2-40B4-BE49-F238E27FC236}">
                <a16:creationId xmlns="" xmlns:a16="http://schemas.microsoft.com/office/drawing/2014/main" id="{918E0B30-3049-41D0-80DB-F4716F192520}"/>
              </a:ext>
            </a:extLst>
          </p:cNvPr>
          <p:cNvPicPr>
            <a:picLocks noGrp="1"/>
          </p:cNvPicPr>
          <p:nvPr>
            <p:ph sz="half" idx="2"/>
          </p:nvPr>
        </p:nvPicPr>
        <p:blipFill rotWithShape="1">
          <a:blip r:embed="rId2"/>
          <a:srcRect l="33943" t="24593" r="28848" b="9461"/>
          <a:stretch/>
        </p:blipFill>
        <p:spPr bwMode="auto">
          <a:xfrm>
            <a:off x="775060" y="2054432"/>
            <a:ext cx="2538156" cy="2327564"/>
          </a:xfrm>
          <a:prstGeom prst="rect">
            <a:avLst/>
          </a:prstGeom>
          <a:ln>
            <a:noFill/>
          </a:ln>
          <a:extLst>
            <a:ext uri="{53640926-AAD7-44D8-BBD7-CCE9431645EC}">
              <a14:shadowObscured xmlns:a14="http://schemas.microsoft.com/office/drawing/2010/main"/>
            </a:ext>
          </a:extLst>
        </p:spPr>
      </p:pic>
      <p:pic>
        <p:nvPicPr>
          <p:cNvPr id="8" name="Объект 11">
            <a:extLst>
              <a:ext uri="{FF2B5EF4-FFF2-40B4-BE49-F238E27FC236}">
                <a16:creationId xmlns="" xmlns:a16="http://schemas.microsoft.com/office/drawing/2014/main" id="{EE863E8B-6941-4FCE-A7DC-35409E685A9A}"/>
              </a:ext>
            </a:extLst>
          </p:cNvPr>
          <p:cNvPicPr>
            <a:picLocks/>
          </p:cNvPicPr>
          <p:nvPr/>
        </p:nvPicPr>
        <p:blipFill rotWithShape="1">
          <a:blip r:embed="rId3"/>
          <a:srcRect l="34060" t="21701" r="27567" b="7392"/>
          <a:stretch/>
        </p:blipFill>
        <p:spPr bwMode="auto">
          <a:xfrm>
            <a:off x="3198909" y="3592773"/>
            <a:ext cx="2909877" cy="29136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147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a:extLst>
              <a:ext uri="{FF2B5EF4-FFF2-40B4-BE49-F238E27FC236}">
                <a16:creationId xmlns="" xmlns:a16="http://schemas.microsoft.com/office/drawing/2014/main" id="{7291835E-C2C2-4D56-88CA-420B993157DA}"/>
              </a:ext>
            </a:extLst>
          </p:cNvPr>
          <p:cNvSpPr>
            <a:spLocks noGrp="1"/>
          </p:cNvSpPr>
          <p:nvPr>
            <p:ph type="body" idx="1"/>
          </p:nvPr>
        </p:nvSpPr>
        <p:spPr>
          <a:xfrm>
            <a:off x="839788" y="297712"/>
            <a:ext cx="5157787" cy="1084521"/>
          </a:xfrm>
        </p:spPr>
        <p:txBody>
          <a:bodyPr>
            <a:noAutofit/>
          </a:bodyPr>
          <a:lstStyle/>
          <a:p>
            <a:pPr algn="ctr"/>
            <a:r>
              <a:rPr lang="ru-RU" sz="2800" u="sng" dirty="0">
                <a:solidFill>
                  <a:srgbClr val="2F2F2F"/>
                </a:solidFill>
                <a:effectLst/>
                <a:latin typeface="Times New Roman" panose="02020603050405020304" pitchFamily="18" charset="0"/>
                <a:ea typeface="Calibri" panose="020F0502020204030204" pitchFamily="34" charset="0"/>
              </a:rPr>
              <a:t>Рамки и вкладыши Монтессори</a:t>
            </a:r>
            <a:endParaRPr lang="ru-RU" sz="2800" u="sng" dirty="0"/>
          </a:p>
        </p:txBody>
      </p:sp>
      <p:sp>
        <p:nvSpPr>
          <p:cNvPr id="8" name="Текст 7">
            <a:extLst>
              <a:ext uri="{FF2B5EF4-FFF2-40B4-BE49-F238E27FC236}">
                <a16:creationId xmlns="" xmlns:a16="http://schemas.microsoft.com/office/drawing/2014/main" id="{9C107E18-FF73-43D0-8C40-016A88481BF1}"/>
              </a:ext>
            </a:extLst>
          </p:cNvPr>
          <p:cNvSpPr>
            <a:spLocks noGrp="1"/>
          </p:cNvSpPr>
          <p:nvPr>
            <p:ph type="body" sz="quarter" idx="3"/>
          </p:nvPr>
        </p:nvSpPr>
        <p:spPr>
          <a:xfrm>
            <a:off x="6172200" y="435935"/>
            <a:ext cx="5183188" cy="871870"/>
          </a:xfrm>
        </p:spPr>
        <p:txBody>
          <a:bodyPr>
            <a:normAutofit/>
          </a:bodyPr>
          <a:lstStyle/>
          <a:p>
            <a:pPr algn="ctr"/>
            <a:endParaRPr lang="ru-RU" sz="2800" u="sng" dirty="0">
              <a:latin typeface="Times New Roman" panose="02020603050405020304" pitchFamily="18" charset="0"/>
              <a:cs typeface="Times New Roman" panose="02020603050405020304" pitchFamily="18" charset="0"/>
            </a:endParaRPr>
          </a:p>
        </p:txBody>
      </p:sp>
      <p:pic>
        <p:nvPicPr>
          <p:cNvPr id="11" name="Объект 10">
            <a:extLst>
              <a:ext uri="{FF2B5EF4-FFF2-40B4-BE49-F238E27FC236}">
                <a16:creationId xmlns="" xmlns:a16="http://schemas.microsoft.com/office/drawing/2014/main" id="{4D4C6159-74EC-468A-B3FB-603356407142}"/>
              </a:ext>
            </a:extLst>
          </p:cNvPr>
          <p:cNvPicPr>
            <a:picLocks noGrp="1"/>
          </p:cNvPicPr>
          <p:nvPr>
            <p:ph sz="half" idx="2"/>
          </p:nvPr>
        </p:nvPicPr>
        <p:blipFill rotWithShape="1">
          <a:blip r:embed="rId2"/>
          <a:srcRect l="25458" t="26866" r="26884" b="6585"/>
          <a:stretch/>
        </p:blipFill>
        <p:spPr bwMode="auto">
          <a:xfrm rot="5400000">
            <a:off x="1606503" y="1669987"/>
            <a:ext cx="4093221" cy="4134403"/>
          </a:xfrm>
          <a:prstGeom prst="rect">
            <a:avLst/>
          </a:prstGeom>
          <a:ln>
            <a:noFill/>
          </a:ln>
          <a:extLst>
            <a:ext uri="{53640926-AAD7-44D8-BBD7-CCE9431645EC}">
              <a14:shadowObscured xmlns:a14="http://schemas.microsoft.com/office/drawing/2010/main"/>
            </a:ext>
          </a:extLst>
        </p:spPr>
      </p:pic>
      <p:sp>
        <p:nvSpPr>
          <p:cNvPr id="2" name="Объект 1"/>
          <p:cNvSpPr>
            <a:spLocks noGrp="1"/>
          </p:cNvSpPr>
          <p:nvPr>
            <p:ph sz="quarter" idx="4"/>
          </p:nvPr>
        </p:nvSpPr>
        <p:spPr>
          <a:xfrm>
            <a:off x="6112823" y="1851932"/>
            <a:ext cx="5183188" cy="3684588"/>
          </a:xfrm>
        </p:spPr>
        <p:txBody>
          <a:bodyPr/>
          <a:lstStyle/>
          <a:p>
            <a:r>
              <a:rPr lang="ru-RU" dirty="0"/>
              <a:t>Игра представляет собою набор квадратных рамок -пластинок размером 100Х100 мм, толщиною 1,5 -2 мм. В центре каждой из них вырезано отверстие, закрывающееся крышкой - вкладышем такой же формы и размера, но другого цвета.</a:t>
            </a:r>
          </a:p>
        </p:txBody>
      </p:sp>
    </p:spTree>
    <p:extLst>
      <p:ext uri="{BB962C8B-B14F-4D97-AF65-F5344CB8AC3E}">
        <p14:creationId xmlns:p14="http://schemas.microsoft.com/office/powerpoint/2010/main" val="4171720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pPr algn="ctr"/>
            <a:r>
              <a:rPr lang="ru-RU" u="sng" dirty="0" smtClean="0"/>
              <a:t>Узелки</a:t>
            </a:r>
            <a:endParaRPr lang="ru-RU" u="sng" dirty="0"/>
          </a:p>
        </p:txBody>
      </p:sp>
      <p:sp>
        <p:nvSpPr>
          <p:cNvPr id="5" name="Текст 4"/>
          <p:cNvSpPr>
            <a:spLocks noGrp="1"/>
          </p:cNvSpPr>
          <p:nvPr>
            <p:ph type="body" sz="quarter" idx="3"/>
          </p:nvPr>
        </p:nvSpPr>
        <p:spPr/>
        <p:txBody>
          <a:bodyPr/>
          <a:lstStyle/>
          <a:p>
            <a:endParaRPr lang="ru-RU" dirty="0"/>
          </a:p>
        </p:txBody>
      </p:sp>
      <p:sp>
        <p:nvSpPr>
          <p:cNvPr id="6" name="Объект 5"/>
          <p:cNvSpPr>
            <a:spLocks noGrp="1"/>
          </p:cNvSpPr>
          <p:nvPr>
            <p:ph sz="quarter" idx="4"/>
          </p:nvPr>
        </p:nvSpPr>
        <p:spPr/>
        <p:txBody>
          <a:bodyPr>
            <a:normAutofit fontScale="85000" lnSpcReduction="10000"/>
          </a:bodyPr>
          <a:lstStyle/>
          <a:p>
            <a:r>
              <a:rPr lang="ru-RU" dirty="0"/>
              <a:t>Кроме прямой практической пользы, вязание узлов представляет собою и очень своеобразную «гимнастику для ума». Пособие состоит из двух соединённых рамок с прутом в каждой. В верхней рамке завязаны 14 узлов (образцов), расположенных по мере роста их сложности, а в нижней — отрезки шнура, чтобы можно было сделать точные копии верхних узлов.</a:t>
            </a:r>
          </a:p>
          <a:p>
            <a:endParaRPr lang="ru-RU" dirty="0"/>
          </a:p>
        </p:txBody>
      </p:sp>
      <p:pic>
        <p:nvPicPr>
          <p:cNvPr id="7" name="Объект 9">
            <a:extLst>
              <a:ext uri="{FF2B5EF4-FFF2-40B4-BE49-F238E27FC236}">
                <a16:creationId xmlns="" xmlns:a16="http://schemas.microsoft.com/office/drawing/2014/main" id="{4C77F76B-6CF2-480A-99F7-65B89B23A85A}"/>
              </a:ext>
            </a:extLst>
          </p:cNvPr>
          <p:cNvPicPr>
            <a:picLocks noGrp="1"/>
          </p:cNvPicPr>
          <p:nvPr>
            <p:ph sz="half" idx="2"/>
          </p:nvPr>
        </p:nvPicPr>
        <p:blipFill rotWithShape="1">
          <a:blip r:embed="rId2"/>
          <a:srcRect l="30921" t="25810" r="26183" b="9466"/>
          <a:stretch/>
        </p:blipFill>
        <p:spPr bwMode="auto">
          <a:xfrm rot="5400000">
            <a:off x="1855066" y="2505075"/>
            <a:ext cx="3127231" cy="36845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7928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 10">
            <a:extLst>
              <a:ext uri="{FF2B5EF4-FFF2-40B4-BE49-F238E27FC236}">
                <a16:creationId xmlns="" xmlns:a16="http://schemas.microsoft.com/office/drawing/2014/main" id="{6AE69AC2-3DD1-4E79-8345-3C25056DAA81}"/>
              </a:ext>
            </a:extLst>
          </p:cNvPr>
          <p:cNvSpPr>
            <a:spLocks noGrp="1"/>
          </p:cNvSpPr>
          <p:nvPr>
            <p:ph type="body" idx="1"/>
          </p:nvPr>
        </p:nvSpPr>
        <p:spPr>
          <a:xfrm>
            <a:off x="839788" y="308344"/>
            <a:ext cx="5157787" cy="893135"/>
          </a:xfrm>
        </p:spPr>
        <p:txBody>
          <a:bodyPr>
            <a:normAutofit/>
          </a:bodyPr>
          <a:lstStyle/>
          <a:p>
            <a:pPr algn="ctr"/>
            <a:r>
              <a:rPr lang="ru-RU" sz="2800" u="sng" dirty="0">
                <a:latin typeface="Times New Roman" panose="02020603050405020304" pitchFamily="18" charset="0"/>
                <a:cs typeface="Times New Roman" panose="02020603050405020304" pitchFamily="18" charset="0"/>
              </a:rPr>
              <a:t>Часы</a:t>
            </a:r>
          </a:p>
        </p:txBody>
      </p:sp>
      <p:sp>
        <p:nvSpPr>
          <p:cNvPr id="12" name="Текст 11">
            <a:extLst>
              <a:ext uri="{FF2B5EF4-FFF2-40B4-BE49-F238E27FC236}">
                <a16:creationId xmlns="" xmlns:a16="http://schemas.microsoft.com/office/drawing/2014/main" id="{5515B58E-996A-4967-A6FA-B10E297C40F1}"/>
              </a:ext>
            </a:extLst>
          </p:cNvPr>
          <p:cNvSpPr>
            <a:spLocks noGrp="1"/>
          </p:cNvSpPr>
          <p:nvPr>
            <p:ph type="body" sz="quarter" idx="3"/>
          </p:nvPr>
        </p:nvSpPr>
        <p:spPr>
          <a:xfrm>
            <a:off x="6172200" y="308345"/>
            <a:ext cx="5183188" cy="1020726"/>
          </a:xfrm>
        </p:spPr>
        <p:txBody>
          <a:bodyPr>
            <a:normAutofit/>
          </a:bodyPr>
          <a:lstStyle/>
          <a:p>
            <a:pPr algn="ctr"/>
            <a:r>
              <a:rPr lang="ru-RU" sz="2800" u="sng" dirty="0">
                <a:latin typeface="Times New Roman" panose="02020603050405020304" pitchFamily="18" charset="0"/>
                <a:cs typeface="Times New Roman" panose="02020603050405020304" pitchFamily="18" charset="0"/>
              </a:rPr>
              <a:t>Термометр</a:t>
            </a:r>
          </a:p>
        </p:txBody>
      </p:sp>
      <p:pic>
        <p:nvPicPr>
          <p:cNvPr id="14" name="Объект 13">
            <a:extLst>
              <a:ext uri="{FF2B5EF4-FFF2-40B4-BE49-F238E27FC236}">
                <a16:creationId xmlns="" xmlns:a16="http://schemas.microsoft.com/office/drawing/2014/main" id="{2563328A-A6CE-484D-BFBE-2E974925B71F}"/>
              </a:ext>
            </a:extLst>
          </p:cNvPr>
          <p:cNvPicPr>
            <a:picLocks noGrp="1"/>
          </p:cNvPicPr>
          <p:nvPr>
            <p:ph sz="half" idx="2"/>
          </p:nvPr>
        </p:nvPicPr>
        <p:blipFill rotWithShape="1">
          <a:blip r:embed="rId2"/>
          <a:srcRect l="33478" t="23352" r="30557" b="13808"/>
          <a:stretch/>
        </p:blipFill>
        <p:spPr bwMode="auto">
          <a:xfrm>
            <a:off x="1521546" y="1786274"/>
            <a:ext cx="4285216" cy="4403389"/>
          </a:xfrm>
          <a:prstGeom prst="rect">
            <a:avLst/>
          </a:prstGeom>
          <a:ln>
            <a:noFill/>
          </a:ln>
          <a:extLst>
            <a:ext uri="{53640926-AAD7-44D8-BBD7-CCE9431645EC}">
              <a14:shadowObscured xmlns:a14="http://schemas.microsoft.com/office/drawing/2010/main"/>
            </a:ext>
          </a:extLst>
        </p:spPr>
      </p:pic>
      <p:pic>
        <p:nvPicPr>
          <p:cNvPr id="15" name="Объект 14">
            <a:extLst>
              <a:ext uri="{FF2B5EF4-FFF2-40B4-BE49-F238E27FC236}">
                <a16:creationId xmlns="" xmlns:a16="http://schemas.microsoft.com/office/drawing/2014/main" id="{0CE6DD19-815C-449F-B91C-3E5F121F7443}"/>
              </a:ext>
            </a:extLst>
          </p:cNvPr>
          <p:cNvPicPr>
            <a:picLocks noGrp="1"/>
          </p:cNvPicPr>
          <p:nvPr>
            <p:ph sz="quarter" idx="4"/>
          </p:nvPr>
        </p:nvPicPr>
        <p:blipFill rotWithShape="1">
          <a:blip r:embed="rId3"/>
          <a:srcRect l="31037" t="23560" r="26060" b="11940"/>
          <a:stretch/>
        </p:blipFill>
        <p:spPr bwMode="auto">
          <a:xfrm rot="5400000">
            <a:off x="6862413" y="1845360"/>
            <a:ext cx="4403389" cy="42852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7193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 xmlns:a16="http://schemas.microsoft.com/office/drawing/2014/main" id="{560BBE67-0ADE-4809-A478-B5116A3690EA}"/>
              </a:ext>
            </a:extLst>
          </p:cNvPr>
          <p:cNvSpPr>
            <a:spLocks noGrp="1"/>
          </p:cNvSpPr>
          <p:nvPr>
            <p:ph type="body" sz="half" idx="2"/>
          </p:nvPr>
        </p:nvSpPr>
        <p:spPr>
          <a:xfrm>
            <a:off x="1424762" y="735893"/>
            <a:ext cx="4259808" cy="5125158"/>
          </a:xfrm>
        </p:spPr>
        <p:txBody>
          <a:bodyPr/>
          <a:lstStyle/>
          <a:p>
            <a:pPr algn="just"/>
            <a:r>
              <a:rPr lang="ru-RU" sz="2400" dirty="0">
                <a:solidFill>
                  <a:srgbClr val="2F2F2F"/>
                </a:solidFill>
                <a:effectLst/>
                <a:latin typeface="Times New Roman" panose="02020603050405020304" pitchFamily="18" charset="0"/>
                <a:ea typeface="Times New Roman" panose="02020603050405020304" pitchFamily="18" charset="0"/>
                <a:cs typeface="Times New Roman" panose="02020603050405020304" pitchFamily="18" charset="0"/>
              </a:rPr>
              <a:t>Борис Никитин придумал множество развивающих игр для своих детей. Эти игры и упражнения поистине уникальны, и до сих пор ни в нашей стране, ни за рубежом не создано ничего, что смогло бы превзойти по своим дидактическим возможностям кубики Никитина: «Сложи узор», «Сложи квадрат», «</a:t>
            </a:r>
            <a:r>
              <a:rPr lang="ru-RU" sz="2400" dirty="0" err="1">
                <a:solidFill>
                  <a:srgbClr val="2F2F2F"/>
                </a:solidFill>
                <a:effectLst/>
                <a:latin typeface="Times New Roman" panose="02020603050405020304" pitchFamily="18" charset="0"/>
                <a:ea typeface="Times New Roman" panose="02020603050405020304" pitchFamily="18" charset="0"/>
                <a:cs typeface="Times New Roman" panose="02020603050405020304" pitchFamily="18" charset="0"/>
              </a:rPr>
              <a:t>Уникуб</a:t>
            </a:r>
            <a:r>
              <a:rPr lang="ru-RU" sz="2400" dirty="0">
                <a:solidFill>
                  <a:srgbClr val="2F2F2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1026" name="Picture 2" descr="Picture background">
            <a:extLst>
              <a:ext uri="{FF2B5EF4-FFF2-40B4-BE49-F238E27FC236}">
                <a16:creationId xmlns="" xmlns:a16="http://schemas.microsoft.com/office/drawing/2014/main" id="{EFE2C988-4134-42B7-BAAB-BBC2204891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07430" y="735893"/>
            <a:ext cx="4259808" cy="565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656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pPr algn="ctr"/>
            <a:r>
              <a:rPr lang="ru-RU" u="sng" dirty="0">
                <a:solidFill>
                  <a:srgbClr val="2F2F2F"/>
                </a:solidFill>
                <a:latin typeface="Times New Roman" panose="02020603050405020304" pitchFamily="18" charset="0"/>
                <a:ea typeface="Calibri" panose="020F0502020204030204" pitchFamily="34" charset="0"/>
                <a:cs typeface="Times New Roman" panose="02020603050405020304" pitchFamily="18" charset="0"/>
              </a:rPr>
              <a:t>Кирпичики</a:t>
            </a:r>
            <a:endParaRPr lang="ru-RU" u="sng" dirty="0">
              <a:latin typeface="Times New Roman" panose="02020603050405020304" pitchFamily="18" charset="0"/>
              <a:cs typeface="Times New Roman" panose="02020603050405020304" pitchFamily="18" charset="0"/>
            </a:endParaRPr>
          </a:p>
          <a:p>
            <a:endParaRPr lang="ru-RU" dirty="0"/>
          </a:p>
        </p:txBody>
      </p:sp>
      <p:sp>
        <p:nvSpPr>
          <p:cNvPr id="5" name="Текст 4"/>
          <p:cNvSpPr>
            <a:spLocks noGrp="1"/>
          </p:cNvSpPr>
          <p:nvPr>
            <p:ph type="body" sz="quarter" idx="3"/>
          </p:nvPr>
        </p:nvSpPr>
        <p:spPr/>
        <p:txBody>
          <a:bodyPr/>
          <a:lstStyle/>
          <a:p>
            <a:endParaRPr lang="ru-RU"/>
          </a:p>
        </p:txBody>
      </p:sp>
      <p:sp>
        <p:nvSpPr>
          <p:cNvPr id="6" name="Объект 5"/>
          <p:cNvSpPr>
            <a:spLocks noGrp="1"/>
          </p:cNvSpPr>
          <p:nvPr>
            <p:ph sz="quarter" idx="4"/>
          </p:nvPr>
        </p:nvSpPr>
        <p:spPr/>
        <p:txBody>
          <a:bodyPr>
            <a:normAutofit fontScale="70000" lnSpcReduction="20000"/>
          </a:bodyPr>
          <a:lstStyle/>
          <a:p>
            <a:r>
              <a:rPr lang="ru-RU" dirty="0"/>
              <a:t>Эта игра была задумана, чтобы познакомить детей с основами конструирования, научить разбираться в чертежах и делать их самому.</a:t>
            </a:r>
            <a:br>
              <a:rPr lang="ru-RU" dirty="0"/>
            </a:br>
            <a:r>
              <a:rPr lang="ru-RU" dirty="0"/>
              <a:t>Кирпичики — это одинаковые деревянные брусочки, размер каждого из которых 20</a:t>
            </a:r>
            <a:r>
              <a:rPr lang="en-US" dirty="0"/>
              <a:t>x</a:t>
            </a:r>
            <a:r>
              <a:rPr lang="ru-RU" dirty="0"/>
              <a:t>40</a:t>
            </a:r>
            <a:r>
              <a:rPr lang="en-US" dirty="0"/>
              <a:t>x</a:t>
            </a:r>
            <a:r>
              <a:rPr lang="ru-RU" dirty="0"/>
              <a:t>80 мм. В коробке 8 брусков.</a:t>
            </a:r>
            <a:br>
              <a:rPr lang="ru-RU" dirty="0"/>
            </a:br>
            <a:r>
              <a:rPr lang="ru-RU" dirty="0"/>
              <a:t>Для каждого задания предусмотрено несколько действий:</a:t>
            </a:r>
            <a:br>
              <a:rPr lang="ru-RU" dirty="0"/>
            </a:br>
            <a:r>
              <a:rPr lang="ru-RU" dirty="0"/>
              <a:t>1.Построить реальную модель на основе данного чертежа</a:t>
            </a:r>
            <a:br>
              <a:rPr lang="ru-RU" dirty="0"/>
            </a:br>
            <a:r>
              <a:rPr lang="ru-RU" dirty="0"/>
              <a:t>2.Построить модель по эскизу и сделать чертеж</a:t>
            </a:r>
            <a:br>
              <a:rPr lang="ru-RU" dirty="0"/>
            </a:br>
            <a:r>
              <a:rPr lang="ru-RU" dirty="0"/>
              <a:t>3.Самому придумать модель и сделать чертеж к ней.</a:t>
            </a:r>
          </a:p>
          <a:p>
            <a:endParaRPr lang="ru-RU" dirty="0"/>
          </a:p>
        </p:txBody>
      </p:sp>
      <p:pic>
        <p:nvPicPr>
          <p:cNvPr id="7" name="Picture 2" descr="Picture background">
            <a:extLst>
              <a:ext uri="{FF2B5EF4-FFF2-40B4-BE49-F238E27FC236}">
                <a16:creationId xmlns="" xmlns:a16="http://schemas.microsoft.com/office/drawing/2014/main" id="{18B4E2F0-41AF-4F8F-961F-7E81F22132EB}"/>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053020" y="2577945"/>
            <a:ext cx="3445256" cy="344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107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8">
            <a:extLst>
              <a:ext uri="{FF2B5EF4-FFF2-40B4-BE49-F238E27FC236}">
                <a16:creationId xmlns="" xmlns:a16="http://schemas.microsoft.com/office/drawing/2014/main" id="{A1A157E9-D273-4C5C-9CDF-CE301FE5F123}"/>
              </a:ext>
            </a:extLst>
          </p:cNvPr>
          <p:cNvSpPr>
            <a:spLocks noGrp="1"/>
          </p:cNvSpPr>
          <p:nvPr>
            <p:ph type="body" idx="1"/>
          </p:nvPr>
        </p:nvSpPr>
        <p:spPr>
          <a:xfrm>
            <a:off x="839788" y="244550"/>
            <a:ext cx="5157787" cy="1063256"/>
          </a:xfrm>
        </p:spPr>
        <p:txBody>
          <a:bodyPr>
            <a:normAutofit/>
          </a:bodyPr>
          <a:lstStyle/>
          <a:p>
            <a:pPr algn="ctr"/>
            <a:r>
              <a:rPr lang="ru-RU" sz="2800" u="sng" dirty="0">
                <a:solidFill>
                  <a:srgbClr val="2F2F2F"/>
                </a:solidFill>
                <a:effectLst/>
                <a:latin typeface="Times New Roman" panose="02020603050405020304" pitchFamily="18" charset="0"/>
                <a:ea typeface="Calibri" panose="020F0502020204030204" pitchFamily="34" charset="0"/>
                <a:cs typeface="Times New Roman" panose="02020603050405020304" pitchFamily="18" charset="0"/>
              </a:rPr>
              <a:t>План и карта</a:t>
            </a:r>
            <a:endParaRPr lang="ru-RU" sz="2800" u="sng" dirty="0">
              <a:latin typeface="Times New Roman" panose="02020603050405020304" pitchFamily="18" charset="0"/>
              <a:cs typeface="Times New Roman" panose="02020603050405020304" pitchFamily="18" charset="0"/>
            </a:endParaRPr>
          </a:p>
        </p:txBody>
      </p:sp>
      <p:sp>
        <p:nvSpPr>
          <p:cNvPr id="11" name="Текст 10">
            <a:extLst>
              <a:ext uri="{FF2B5EF4-FFF2-40B4-BE49-F238E27FC236}">
                <a16:creationId xmlns="" xmlns:a16="http://schemas.microsoft.com/office/drawing/2014/main" id="{C3B38ADA-0935-4716-A097-FD79366B5738}"/>
              </a:ext>
            </a:extLst>
          </p:cNvPr>
          <p:cNvSpPr>
            <a:spLocks noGrp="1"/>
          </p:cNvSpPr>
          <p:nvPr>
            <p:ph type="body" sz="quarter" idx="3"/>
          </p:nvPr>
        </p:nvSpPr>
        <p:spPr>
          <a:xfrm>
            <a:off x="6172200" y="372140"/>
            <a:ext cx="5183188" cy="935665"/>
          </a:xfrm>
        </p:spPr>
        <p:txBody>
          <a:bodyPr>
            <a:normAutofit/>
          </a:bodyPr>
          <a:lstStyle/>
          <a:p>
            <a:pPr algn="ctr"/>
            <a:endParaRPr lang="ru-RU" sz="2800" u="sng" dirty="0">
              <a:latin typeface="Times New Roman" panose="02020603050405020304" pitchFamily="18" charset="0"/>
              <a:cs typeface="Times New Roman" panose="02020603050405020304" pitchFamily="18" charset="0"/>
            </a:endParaRPr>
          </a:p>
        </p:txBody>
      </p:sp>
      <p:pic>
        <p:nvPicPr>
          <p:cNvPr id="3074" name="Picture 2" descr="Picture background">
            <a:extLst>
              <a:ext uri="{FF2B5EF4-FFF2-40B4-BE49-F238E27FC236}">
                <a16:creationId xmlns="" xmlns:a16="http://schemas.microsoft.com/office/drawing/2014/main" id="{712C0690-21AB-438A-A9E4-53B9B10F3DA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728187" y="1989691"/>
            <a:ext cx="3853906" cy="4199972"/>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sz="quarter" idx="4"/>
          </p:nvPr>
        </p:nvSpPr>
        <p:spPr>
          <a:xfrm>
            <a:off x="6184076" y="1958810"/>
            <a:ext cx="5183188" cy="3684588"/>
          </a:xfrm>
        </p:spPr>
        <p:txBody>
          <a:bodyPr>
            <a:normAutofit fontScale="25000" lnSpcReduction="20000"/>
          </a:bodyPr>
          <a:lstStyle/>
          <a:p>
            <a:r>
              <a:rPr lang="ru-RU" sz="6400" dirty="0"/>
              <a:t>Игра для укладки деталей в ящик по порядку: </a:t>
            </a:r>
          </a:p>
          <a:p>
            <a:r>
              <a:rPr lang="ru-RU" sz="6400" dirty="0"/>
              <a:t>1. Уложить на цветной план, когда крышка на ящике.</a:t>
            </a:r>
          </a:p>
          <a:p>
            <a:r>
              <a:rPr lang="ru-RU" sz="6400" dirty="0"/>
              <a:t> 2. Уложить в ящик, когда цветной план стоит или лежит рядом.</a:t>
            </a:r>
          </a:p>
          <a:p>
            <a:r>
              <a:rPr lang="ru-RU" sz="6400" dirty="0"/>
              <a:t> 3. Уложить в ящик, если рядом бесцветный план (можно узнать только контуры деталей).</a:t>
            </a:r>
          </a:p>
          <a:p>
            <a:r>
              <a:rPr lang="ru-RU" sz="6400" dirty="0"/>
              <a:t> 4. Уложить в ящик по памяти, когда никакого плана перед глазами нет. </a:t>
            </a:r>
          </a:p>
          <a:p>
            <a:r>
              <a:rPr lang="ru-RU" sz="6400" dirty="0"/>
              <a:t>5. Укладывать в ящик по словесной инструкции взрослого или стар­шего. </a:t>
            </a:r>
          </a:p>
          <a:p>
            <a:r>
              <a:rPr lang="ru-RU" sz="6400" dirty="0"/>
              <a:t>Для этого надо начинать с более простого набора, с меньшим числом деталей, и разработать несколько вариантов укладки, и для каждого начертить свой план. Более сложным для ребенка будет план комнаты или квартиры. Если в том же масштабе сделать (из бумаги, картона, пластилина и т.п.) стол, стулья, кресла, диван, шкаф, т. е. всю обстановку, включая посуду и мелкие вещи, то можно устраивать игры по меблировке комнат и расстановке вещей.</a:t>
            </a:r>
          </a:p>
          <a:p>
            <a:endParaRPr lang="ru-RU" dirty="0"/>
          </a:p>
        </p:txBody>
      </p:sp>
    </p:spTree>
    <p:extLst>
      <p:ext uri="{BB962C8B-B14F-4D97-AF65-F5344CB8AC3E}">
        <p14:creationId xmlns:p14="http://schemas.microsoft.com/office/powerpoint/2010/main" val="2747654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pPr algn="ctr"/>
            <a:r>
              <a:rPr lang="ru-RU" u="sng" dirty="0">
                <a:solidFill>
                  <a:srgbClr val="2F2F2F"/>
                </a:solidFill>
                <a:latin typeface="Times New Roman" panose="02020603050405020304" pitchFamily="18" charset="0"/>
                <a:ea typeface="Calibri" panose="020F0502020204030204" pitchFamily="34" charset="0"/>
                <a:cs typeface="Times New Roman" panose="02020603050405020304" pitchFamily="18" charset="0"/>
              </a:rPr>
              <a:t>Внимание, Угадай-ка</a:t>
            </a:r>
            <a:endParaRPr lang="ru-RU" u="sng" dirty="0">
              <a:latin typeface="Times New Roman" panose="02020603050405020304" pitchFamily="18" charset="0"/>
              <a:cs typeface="Times New Roman" panose="02020603050405020304" pitchFamily="18" charset="0"/>
            </a:endParaRPr>
          </a:p>
          <a:p>
            <a:endParaRPr lang="ru-RU" dirty="0"/>
          </a:p>
        </p:txBody>
      </p:sp>
      <p:sp>
        <p:nvSpPr>
          <p:cNvPr id="5" name="Текст 4"/>
          <p:cNvSpPr>
            <a:spLocks noGrp="1"/>
          </p:cNvSpPr>
          <p:nvPr>
            <p:ph type="body" sz="quarter" idx="3"/>
          </p:nvPr>
        </p:nvSpPr>
        <p:spPr/>
        <p:txBody>
          <a:bodyPr/>
          <a:lstStyle/>
          <a:p>
            <a:endParaRPr lang="ru-RU"/>
          </a:p>
        </p:txBody>
      </p:sp>
      <p:sp>
        <p:nvSpPr>
          <p:cNvPr id="6" name="Объект 5"/>
          <p:cNvSpPr>
            <a:spLocks noGrp="1"/>
          </p:cNvSpPr>
          <p:nvPr>
            <p:ph sz="quarter" idx="4"/>
          </p:nvPr>
        </p:nvSpPr>
        <p:spPr>
          <a:xfrm>
            <a:off x="6341422" y="2505075"/>
            <a:ext cx="5013965" cy="3230707"/>
          </a:xfrm>
        </p:spPr>
        <p:txBody>
          <a:bodyPr>
            <a:normAutofit fontScale="25000" lnSpcReduction="20000"/>
          </a:bodyPr>
          <a:lstStyle/>
          <a:p>
            <a:r>
              <a:rPr lang="ru-RU" sz="7200" dirty="0"/>
              <a:t>Игра “Внимание” направлена на развитие у ребенка способности видеть и запоминать увиденное. В этой игре детям на несколько секунд показывают какую-нибудь фигуру, четкий контур или условный знак. А потом его прячут, а малыш должен его нарисовать и возможно точнее. Выполнение заданий “Внимание – Угадай-ка” развивает сообразительность, умение сравнивать, анализировать и открывать скрытые зависимости, последовательности, связи, логику изменения фигур. Во второй части игры: “Внимание – Угадай-ка” – ВУ серии короче – всего по 4 фигуры в каждой, но в них заложена какая-то закономерность изменения фигур. Эту закономерность и должен уловить ребенок. С этой целью ему показывают по очереди только 3 первых фигуры-задания, а 4-ю он должен нарисовать сам, не видя рисунка. Сама 4-я фигура служит только для проверки правильности выполнения </a:t>
            </a:r>
            <a:r>
              <a:rPr lang="ru-RU" sz="7200" dirty="0" smtClean="0"/>
              <a:t>задания.</a:t>
            </a:r>
            <a:endParaRPr lang="ru-RU" sz="7200" dirty="0"/>
          </a:p>
          <a:p>
            <a:endParaRPr lang="ru-RU" dirty="0"/>
          </a:p>
        </p:txBody>
      </p:sp>
      <p:pic>
        <p:nvPicPr>
          <p:cNvPr id="7" name="Объект 6">
            <a:extLst>
              <a:ext uri="{FF2B5EF4-FFF2-40B4-BE49-F238E27FC236}">
                <a16:creationId xmlns="" xmlns:a16="http://schemas.microsoft.com/office/drawing/2014/main" id="{C82E1532-5BCB-4FE6-9228-5F272EF476CF}"/>
              </a:ext>
            </a:extLst>
          </p:cNvPr>
          <p:cNvPicPr>
            <a:picLocks noGrp="1"/>
          </p:cNvPicPr>
          <p:nvPr>
            <p:ph sz="half" idx="2"/>
          </p:nvPr>
        </p:nvPicPr>
        <p:blipFill rotWithShape="1">
          <a:blip r:embed="rId2"/>
          <a:srcRect l="28258" t="30528" r="25760" b="7816"/>
          <a:stretch/>
        </p:blipFill>
        <p:spPr bwMode="auto">
          <a:xfrm rot="16200000">
            <a:off x="1210208" y="2136482"/>
            <a:ext cx="2457312" cy="2271219"/>
          </a:xfrm>
          <a:prstGeom prst="rect">
            <a:avLst/>
          </a:prstGeom>
          <a:ln>
            <a:noFill/>
          </a:ln>
          <a:extLst>
            <a:ext uri="{53640926-AAD7-44D8-BBD7-CCE9431645EC}">
              <a14:shadowObscured xmlns:a14="http://schemas.microsoft.com/office/drawing/2010/main"/>
            </a:ext>
          </a:extLst>
        </p:spPr>
      </p:pic>
      <p:pic>
        <p:nvPicPr>
          <p:cNvPr id="8" name="Объект 13">
            <a:extLst>
              <a:ext uri="{FF2B5EF4-FFF2-40B4-BE49-F238E27FC236}">
                <a16:creationId xmlns="" xmlns:a16="http://schemas.microsoft.com/office/drawing/2014/main" id="{F2A9C135-AC75-44A2-A7C2-76389F7169C1}"/>
              </a:ext>
            </a:extLst>
          </p:cNvPr>
          <p:cNvPicPr>
            <a:picLocks/>
          </p:cNvPicPr>
          <p:nvPr/>
        </p:nvPicPr>
        <p:blipFill rotWithShape="1">
          <a:blip r:embed="rId3"/>
          <a:srcRect l="26158" t="30173" r="25830" b="8652"/>
          <a:stretch/>
        </p:blipFill>
        <p:spPr bwMode="auto">
          <a:xfrm rot="5400000">
            <a:off x="3130925" y="3322085"/>
            <a:ext cx="3316459" cy="25915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6380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5400" dirty="0" smtClean="0">
                <a:solidFill>
                  <a:srgbClr val="1C04CC"/>
                </a:solidFill>
              </a:rPr>
              <a:t/>
            </a:r>
            <a:br>
              <a:rPr lang="ru-RU" sz="5400" dirty="0" smtClean="0">
                <a:solidFill>
                  <a:srgbClr val="1C04CC"/>
                </a:solidFill>
              </a:rPr>
            </a:br>
            <a:r>
              <a:rPr lang="ru-RU" sz="5400" dirty="0">
                <a:solidFill>
                  <a:srgbClr val="1C04CC"/>
                </a:solidFill>
              </a:rPr>
              <a:t/>
            </a:r>
            <a:br>
              <a:rPr lang="ru-RU" sz="5400" dirty="0">
                <a:solidFill>
                  <a:srgbClr val="1C04CC"/>
                </a:solidFill>
              </a:rPr>
            </a:br>
            <a:r>
              <a:rPr lang="ru-RU" sz="5400" dirty="0" smtClean="0">
                <a:solidFill>
                  <a:srgbClr val="1C04CC"/>
                </a:solidFill>
              </a:rPr>
              <a:t/>
            </a:r>
            <a:br>
              <a:rPr lang="ru-RU" sz="5400" dirty="0" smtClean="0">
                <a:solidFill>
                  <a:srgbClr val="1C04CC"/>
                </a:solidFill>
              </a:rPr>
            </a:br>
            <a:r>
              <a:rPr lang="ru-RU" sz="5400" dirty="0">
                <a:solidFill>
                  <a:srgbClr val="1C04CC"/>
                </a:solidFill>
              </a:rPr>
              <a:t/>
            </a:r>
            <a:br>
              <a:rPr lang="ru-RU" sz="5400" dirty="0">
                <a:solidFill>
                  <a:srgbClr val="1C04CC"/>
                </a:solidFill>
              </a:rPr>
            </a:br>
            <a:r>
              <a:rPr lang="ru-RU" sz="5400" dirty="0" smtClean="0">
                <a:solidFill>
                  <a:srgbClr val="1C04CC"/>
                </a:solidFill>
              </a:rPr>
              <a:t/>
            </a:r>
            <a:br>
              <a:rPr lang="ru-RU" sz="5400" dirty="0" smtClean="0">
                <a:solidFill>
                  <a:srgbClr val="1C04CC"/>
                </a:solidFill>
              </a:rPr>
            </a:br>
            <a:r>
              <a:rPr lang="ru-RU" sz="5400" dirty="0">
                <a:solidFill>
                  <a:srgbClr val="1C04CC"/>
                </a:solidFill>
              </a:rPr>
              <a:t/>
            </a:r>
            <a:br>
              <a:rPr lang="ru-RU" sz="5400" dirty="0">
                <a:solidFill>
                  <a:srgbClr val="1C04CC"/>
                </a:solidFill>
              </a:rPr>
            </a:br>
            <a:r>
              <a:rPr lang="ru-RU" sz="5400" dirty="0" smtClean="0">
                <a:solidFill>
                  <a:srgbClr val="1C04CC"/>
                </a:solidFill>
              </a:rPr>
              <a:t/>
            </a:r>
            <a:br>
              <a:rPr lang="ru-RU" sz="5400" dirty="0" smtClean="0">
                <a:solidFill>
                  <a:srgbClr val="1C04CC"/>
                </a:solidFill>
              </a:rPr>
            </a:br>
            <a:r>
              <a:rPr lang="ru-RU" sz="5400" dirty="0">
                <a:solidFill>
                  <a:srgbClr val="1C04CC"/>
                </a:solidFill>
              </a:rPr>
              <a:t/>
            </a:r>
            <a:br>
              <a:rPr lang="ru-RU" sz="5400" dirty="0">
                <a:solidFill>
                  <a:srgbClr val="1C04CC"/>
                </a:solidFill>
              </a:rPr>
            </a:br>
            <a:r>
              <a:rPr lang="ru-RU" sz="5400" dirty="0" smtClean="0">
                <a:solidFill>
                  <a:srgbClr val="1C04CC"/>
                </a:solidFill>
              </a:rPr>
              <a:t>Спасибо за внимание!</a:t>
            </a:r>
            <a:endParaRPr lang="ru-RU" sz="5400" dirty="0">
              <a:solidFill>
                <a:srgbClr val="1C04CC"/>
              </a:solidFill>
            </a:endParaRPr>
          </a:p>
        </p:txBody>
      </p:sp>
      <p:sp>
        <p:nvSpPr>
          <p:cNvPr id="3" name="Текст 2"/>
          <p:cNvSpPr>
            <a:spLocks noGrp="1"/>
          </p:cNvSpPr>
          <p:nvPr>
            <p:ph type="body" idx="1"/>
          </p:nvPr>
        </p:nvSpPr>
        <p:spPr/>
        <p:txBody>
          <a:bodyPr/>
          <a:lstStyle/>
          <a:p>
            <a:endParaRPr lang="ru-RU"/>
          </a:p>
        </p:txBody>
      </p:sp>
      <p:sp>
        <p:nvSpPr>
          <p:cNvPr id="4" name="Объект 3"/>
          <p:cNvSpPr>
            <a:spLocks noGrp="1"/>
          </p:cNvSpPr>
          <p:nvPr>
            <p:ph sz="half" idx="2"/>
          </p:nvPr>
        </p:nvSpPr>
        <p:spPr/>
        <p:txBody>
          <a:bodyPr>
            <a:normAutofit/>
          </a:bodyPr>
          <a:lstStyle/>
          <a:p>
            <a:pPr algn="ctr"/>
            <a:endParaRPr lang="ru-RU" sz="4000" dirty="0">
              <a:solidFill>
                <a:srgbClr val="1C04CC"/>
              </a:solidFill>
            </a:endParaRPr>
          </a:p>
        </p:txBody>
      </p:sp>
      <p:sp>
        <p:nvSpPr>
          <p:cNvPr id="5" name="Текст 4"/>
          <p:cNvSpPr>
            <a:spLocks noGrp="1"/>
          </p:cNvSpPr>
          <p:nvPr>
            <p:ph type="body" sz="quarter" idx="3"/>
          </p:nvPr>
        </p:nvSpPr>
        <p:spPr/>
        <p:txBody>
          <a:bodyPr/>
          <a:lstStyle/>
          <a:p>
            <a:endParaRPr lang="ru-RU"/>
          </a:p>
        </p:txBody>
      </p:sp>
      <p:sp>
        <p:nvSpPr>
          <p:cNvPr id="6" name="Объект 5"/>
          <p:cNvSpPr>
            <a:spLocks noGrp="1"/>
          </p:cNvSpPr>
          <p:nvPr>
            <p:ph sz="quarter" idx="4"/>
          </p:nvPr>
        </p:nvSpPr>
        <p:spPr/>
        <p:txBody>
          <a:bodyPr/>
          <a:lstStyle/>
          <a:p>
            <a:endParaRPr lang="ru-RU" dirty="0"/>
          </a:p>
        </p:txBody>
      </p:sp>
    </p:spTree>
    <p:extLst>
      <p:ext uri="{BB962C8B-B14F-4D97-AF65-F5344CB8AC3E}">
        <p14:creationId xmlns:p14="http://schemas.microsoft.com/office/powerpoint/2010/main" val="3905201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367630F2-F420-40DF-A9B9-EA8310A4B876}"/>
              </a:ext>
            </a:extLst>
          </p:cNvPr>
          <p:cNvSpPr>
            <a:spLocks noGrp="1"/>
          </p:cNvSpPr>
          <p:nvPr>
            <p:ph type="title"/>
          </p:nvPr>
        </p:nvSpPr>
        <p:spPr>
          <a:xfrm>
            <a:off x="839788" y="457200"/>
            <a:ext cx="9335570" cy="1600200"/>
          </a:xfrm>
        </p:spPr>
        <p:txBody>
          <a:bodyPr/>
          <a:lstStyle/>
          <a:p>
            <a:pPr algn="ct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НЕ УПУСТИТЕ САМОЕ БЛАГОПРИЯТНОЕ ВРЕМЯ</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6" name="Текст 5">
            <a:extLst>
              <a:ext uri="{FF2B5EF4-FFF2-40B4-BE49-F238E27FC236}">
                <a16:creationId xmlns="" xmlns:a16="http://schemas.microsoft.com/office/drawing/2014/main" id="{EF9F8788-55D4-4CF1-B473-72D48B0488C3}"/>
              </a:ext>
            </a:extLst>
          </p:cNvPr>
          <p:cNvSpPr>
            <a:spLocks noGrp="1"/>
          </p:cNvSpPr>
          <p:nvPr>
            <p:ph type="body" sz="half" idx="2"/>
          </p:nvPr>
        </p:nvSpPr>
        <p:spPr>
          <a:xfrm>
            <a:off x="1446028" y="1594885"/>
            <a:ext cx="8952613" cy="4274104"/>
          </a:xfrm>
        </p:spPr>
        <p:txBody>
          <a:bodyPr>
            <a:normAutofit fontScale="92500"/>
          </a:bodyPr>
          <a:lstStyle/>
          <a:p>
            <a:pPr algn="just">
              <a:lnSpc>
                <a:spcPct val="107000"/>
              </a:lnSpc>
              <a:spcAft>
                <a:spcPts val="8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К сожалению, большинство родителей, уделяя главное внимание впервые годы жизни малыша уходу за ним, питанию, режиму, одежде, не придают особого значения тому, какие условия они соз­дают ему для развития. “Какая разница, – считают они, – раньше или позже он пойдет, раньше или позже начнет малыш играть в кубики, держать карандаш и рисовать, когда начнет читать и считать. Чего с этим торопиться? Придет время – научится всему”.</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В действительности это далеко не так. Оказывается, возможность развиваться не остается неизменной! И чем моложе ребенок, тем научение проходит легче, а с возрастом все труднее и труднее. Никитины назвали это явление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нувэрсом</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 Необратимым Угасанием Возможностей Эффективного Развития Способностей. Лишая ребенка, в силу незнания и традиций, своевременного и полноценного развития в младенческом и дошкольном детстве, мы тем самым обрекаем его на низкие темпы развития, на громадные затраты сил и времени и на низкий конечный результат. И считаем такое развитие нормальным!</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Вот почему надо начинать развитие как можно раньше, вот почему первые годы жизни – самое благодатное время, когда разумные заботы папы и мамы дадут самые богатые плоды, плоды, которые останутся на всю жизнь и которые при всем желании нельзя столь же успешно вырастить позже.</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478325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43B07DD2-825B-49A9-A456-CAA74580CA57}"/>
              </a:ext>
            </a:extLst>
          </p:cNvPr>
          <p:cNvSpPr>
            <a:spLocks noGrp="1"/>
          </p:cNvSpPr>
          <p:nvPr>
            <p:ph idx="1"/>
          </p:nvPr>
        </p:nvSpPr>
        <p:spPr>
          <a:xfrm>
            <a:off x="1676401" y="1371601"/>
            <a:ext cx="10515599" cy="5634702"/>
          </a:xfrm>
        </p:spPr>
        <p:txBody>
          <a:bodyPr/>
          <a:lstStyle/>
          <a:p>
            <a:pPr marL="342900" indent="-342900">
              <a:buFont typeface="+mj-lt"/>
              <a:buAutoNum type="arabicPeriod"/>
            </a:pPr>
            <a:r>
              <a:rPr lang="ru-RU" sz="1800" dirty="0">
                <a:effectLst/>
                <a:latin typeface="Times New Roman" panose="02020603050405020304" pitchFamily="18" charset="0"/>
                <a:ea typeface="Calibri" panose="020F0502020204030204" pitchFamily="34" charset="0"/>
              </a:rPr>
              <a:t>Первое условие развития творческих способностей – раннее начало.</a:t>
            </a:r>
          </a:p>
          <a:p>
            <a:pPr marL="342900" indent="-342900">
              <a:buFont typeface="+mj-lt"/>
              <a:buAutoNum type="arabicPeriod"/>
            </a:pPr>
            <a:r>
              <a:rPr lang="ru-RU" sz="1800" dirty="0">
                <a:effectLst/>
                <a:latin typeface="Times New Roman" panose="02020603050405020304" pitchFamily="18" charset="0"/>
                <a:ea typeface="Calibri" panose="020F0502020204030204" pitchFamily="34" charset="0"/>
              </a:rPr>
              <a:t>Создать в своей семье обстановку, опережающую развитие детей</a:t>
            </a:r>
          </a:p>
          <a:p>
            <a:pPr marL="342900" indent="-342900">
              <a:buFont typeface="+mj-lt"/>
              <a:buAutoNum type="arabicPeriod"/>
            </a:pPr>
            <a:r>
              <a:rPr lang="ru-RU" sz="1800" dirty="0">
                <a:effectLst/>
                <a:latin typeface="Times New Roman" panose="02020603050405020304" pitchFamily="18" charset="0"/>
                <a:ea typeface="Calibri" panose="020F0502020204030204" pitchFamily="34" charset="0"/>
              </a:rPr>
              <a:t>Условие успешного развития творческих способностей вытекает из самого характера творческого процесса, который требует максимального напряжения сил. </a:t>
            </a:r>
            <a:endParaRPr lang="ru-RU" dirty="0"/>
          </a:p>
        </p:txBody>
      </p:sp>
      <p:pic>
        <p:nvPicPr>
          <p:cNvPr id="2050" name="Picture 2" descr="Picture background">
            <a:extLst>
              <a:ext uri="{FF2B5EF4-FFF2-40B4-BE49-F238E27FC236}">
                <a16:creationId xmlns="" xmlns:a16="http://schemas.microsoft.com/office/drawing/2014/main" id="{17293FF9-2C67-447E-AF09-81BC7644D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765" y="3147237"/>
            <a:ext cx="5118470" cy="328184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 xmlns:a16="http://schemas.microsoft.com/office/drawing/2014/main" id="{A9257084-0217-4307-A056-D99086ADF817}"/>
              </a:ext>
            </a:extLst>
          </p:cNvPr>
          <p:cNvSpPr>
            <a:spLocks noGrp="1"/>
          </p:cNvSpPr>
          <p:nvPr>
            <p:ph type="title"/>
          </p:nvPr>
        </p:nvSpPr>
        <p:spPr>
          <a:xfrm>
            <a:off x="838200" y="681037"/>
            <a:ext cx="10515600" cy="1325563"/>
          </a:xfrm>
        </p:spPr>
        <p:txBody>
          <a:bodyPr/>
          <a:lstStyle/>
          <a:p>
            <a:pPr algn="ct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КАК НАДО РАЗВИВАТЬ ТВОРЧЕСКИЕ СПОСОБНОСТИ</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Tree>
    <p:extLst>
      <p:ext uri="{BB962C8B-B14F-4D97-AF65-F5344CB8AC3E}">
        <p14:creationId xmlns:p14="http://schemas.microsoft.com/office/powerpoint/2010/main" val="2471655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1550C22-A924-4C67-9AC7-FE63226BF465}"/>
              </a:ext>
            </a:extLst>
          </p:cNvPr>
          <p:cNvSpPr>
            <a:spLocks noGrp="1"/>
          </p:cNvSpPr>
          <p:nvPr>
            <p:ph type="title"/>
          </p:nvPr>
        </p:nvSpPr>
        <p:spPr/>
        <p:txBody>
          <a:bodyPr/>
          <a:lstStyle/>
          <a:p>
            <a:pPr algn="ct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Развивающие игры</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4" name="Текст 3">
            <a:extLst>
              <a:ext uri="{FF2B5EF4-FFF2-40B4-BE49-F238E27FC236}">
                <a16:creationId xmlns="" xmlns:a16="http://schemas.microsoft.com/office/drawing/2014/main" id="{8B964D28-D748-474F-9167-D15D01C76B19}"/>
              </a:ext>
            </a:extLst>
          </p:cNvPr>
          <p:cNvSpPr>
            <a:spLocks noGrp="1"/>
          </p:cNvSpPr>
          <p:nvPr>
            <p:ph type="body" sz="half" idx="2"/>
          </p:nvPr>
        </p:nvSpPr>
        <p:spPr>
          <a:xfrm>
            <a:off x="1520456" y="1690577"/>
            <a:ext cx="4029739" cy="4178411"/>
          </a:xfrm>
        </p:spPr>
        <p:txBody>
          <a:bodyPr>
            <a:normAutofit fontScale="92500" lnSpcReduction="10000"/>
          </a:bodyPr>
          <a:lstStyle/>
          <a:p>
            <a:pPr algn="just"/>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Игрушки и многие игры так или иначе, но всегда в доступной, интересной форме моделируют саму жизнь. К конструкторам обычно начинают присматриваться тогда, когда дети уже подросли, т. е. годам к 8–9. А как же самый благоприятный для развития возраст? Что дать ребенку в год, два, три? Чтобы пользы было не меньше, чем от конструктора, и чтобы игра увлекала малыша, давала ему здоровую и интересную “пищу” для ума, и при этом достаточно сложную. Причем очень важно, чтобы эта сложность возрастала вместе с ростом малыша, опережая его развитие, и не день, не неделю, не месяц, а год, два, три и дальше вела бы его за собой.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3074" name="Picture 2" descr="Picture background">
            <a:extLst>
              <a:ext uri="{FF2B5EF4-FFF2-40B4-BE49-F238E27FC236}">
                <a16:creationId xmlns="" xmlns:a16="http://schemas.microsoft.com/office/drawing/2014/main" id="{9F37365F-3A4D-4C98-B2C6-9C5B91EE19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89329" y="744279"/>
            <a:ext cx="5116771" cy="5116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61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500F448-8441-4E92-B718-374B5D9C90F1}"/>
              </a:ext>
            </a:extLst>
          </p:cNvPr>
          <p:cNvSpPr>
            <a:spLocks noGrp="1"/>
          </p:cNvSpPr>
          <p:nvPr>
            <p:ph type="title"/>
          </p:nvPr>
        </p:nvSpPr>
        <p:spPr/>
        <p:txBody>
          <a:bodyPr>
            <a:normAutofit/>
          </a:bodyPr>
          <a:lstStyle/>
          <a:p>
            <a:pPr algn="ctr">
              <a:lnSpc>
                <a:spcPct val="107000"/>
              </a:lnSpc>
              <a:spcAft>
                <a:spcPts val="80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Как играть с детьми:</a:t>
            </a:r>
            <a:r>
              <a:rPr lang="ru-RU" sz="2000" dirty="0">
                <a:effectLst/>
                <a:latin typeface="Calibri" panose="020F0502020204030204" pitchFamily="34" charset="0"/>
                <a:ea typeface="Calibri" panose="020F0502020204030204" pitchFamily="34" charset="0"/>
                <a:cs typeface="Times New Roman" panose="02020603050405020304" pitchFamily="18" charset="0"/>
              </a:rPr>
              <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Радоваться успехам, но не захваливать</a:t>
            </a:r>
            <a:r>
              <a:rPr lang="ru-RU" sz="2000" dirty="0">
                <a:effectLst/>
                <a:latin typeface="Calibri" panose="020F0502020204030204" pitchFamily="34" charset="0"/>
                <a:ea typeface="Calibri" panose="020F0502020204030204" pitchFamily="34" charset="0"/>
                <a:cs typeface="Times New Roman" panose="02020603050405020304" pitchFamily="18" charset="0"/>
              </a:rPr>
              <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endParaRPr lang="ru-RU" sz="2000" dirty="0"/>
          </a:p>
        </p:txBody>
      </p:sp>
      <p:sp>
        <p:nvSpPr>
          <p:cNvPr id="4" name="Текст 3">
            <a:extLst>
              <a:ext uri="{FF2B5EF4-FFF2-40B4-BE49-F238E27FC236}">
                <a16:creationId xmlns="" xmlns:a16="http://schemas.microsoft.com/office/drawing/2014/main" id="{4625B745-22DB-4EFE-9BA4-3E1175D82716}"/>
              </a:ext>
            </a:extLst>
          </p:cNvPr>
          <p:cNvSpPr>
            <a:spLocks noGrp="1"/>
          </p:cNvSpPr>
          <p:nvPr>
            <p:ph type="body" sz="half" idx="2"/>
          </p:nvPr>
        </p:nvSpPr>
        <p:spPr>
          <a:xfrm>
            <a:off x="1447836" y="1701209"/>
            <a:ext cx="4240583" cy="4263656"/>
          </a:xfrm>
        </p:spPr>
        <p:txBody>
          <a:bodyPr>
            <a:normAutofit/>
          </a:bodyPr>
          <a:lstStyle/>
          <a:p>
            <a:pPr algn="just">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Первое условие успеха: улыбка, радость, похвала. Всегда нужно показывать ребенку резерв его возможностей, что можно делать еще лучше.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Ни пресыщения, ни принуждения: как бы ни хотелось, чтобы малыш занимался игрой, ни в коем случае не оказывайте на него нажим. Отступитесь, отложите на день, два, но выждете момент, когда игра будет желанной. Творчество развивается и творческие силы крепнут там, где есть свобода их проявления.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098" name="Picture 2" descr="Picture background">
            <a:extLst>
              <a:ext uri="{FF2B5EF4-FFF2-40B4-BE49-F238E27FC236}">
                <a16:creationId xmlns="" xmlns:a16="http://schemas.microsoft.com/office/drawing/2014/main" id="{FB01CB64-5829-4AE1-B41C-D94DB781EC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52855" y="1307805"/>
            <a:ext cx="4553245" cy="455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836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 xmlns:a16="http://schemas.microsoft.com/office/drawing/2014/main" id="{D5026037-581E-4694-936B-85C61B43DB16}"/>
              </a:ext>
            </a:extLst>
          </p:cNvPr>
          <p:cNvSpPr>
            <a:spLocks noGrp="1"/>
          </p:cNvSpPr>
          <p:nvPr>
            <p:ph type="body" idx="1"/>
          </p:nvPr>
        </p:nvSpPr>
        <p:spPr>
          <a:xfrm>
            <a:off x="1456660" y="850606"/>
            <a:ext cx="4540915" cy="1158947"/>
          </a:xfrm>
        </p:spPr>
        <p:txBody>
          <a:bodyPr>
            <a:normAutofit/>
          </a:bodyPr>
          <a:lstStyle/>
          <a:p>
            <a:pPr algn="ct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Самостоятельно- без подсказки!</a:t>
            </a: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a:effectLst/>
                <a:latin typeface="Calibri" panose="020F0502020204030204" pitchFamily="34" charset="0"/>
                <a:ea typeface="Calibri" panose="020F0502020204030204" pitchFamily="34" charset="0"/>
                <a:cs typeface="Times New Roman" panose="02020603050405020304" pitchFamily="18" charset="0"/>
              </a:rPr>
              <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5" name="Объект 4">
            <a:extLst>
              <a:ext uri="{FF2B5EF4-FFF2-40B4-BE49-F238E27FC236}">
                <a16:creationId xmlns="" xmlns:a16="http://schemas.microsoft.com/office/drawing/2014/main" id="{B6BD8876-E58B-4F47-8E2D-3D7D3D68169B}"/>
              </a:ext>
            </a:extLst>
          </p:cNvPr>
          <p:cNvSpPr>
            <a:spLocks noGrp="1"/>
          </p:cNvSpPr>
          <p:nvPr>
            <p:ph sz="half" idx="2"/>
          </p:nvPr>
        </p:nvSpPr>
        <p:spPr>
          <a:xfrm>
            <a:off x="1307805" y="1796903"/>
            <a:ext cx="4689770" cy="4392760"/>
          </a:xfrm>
        </p:spPr>
        <p:txBody>
          <a:bodyPr>
            <a:normAutofit fontScale="92500" lnSpcReduction="20000"/>
          </a:bodyPr>
          <a:lstStyle/>
          <a:p>
            <a:pPr algn="just"/>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А как быть с ошибками: основное правило: взрослый не должен выполнять задание за ребенка, не должен подсказывать ни словом, ни жестом. Насильно мил не будешь, а запретный плод сладок: нельзя развивающие игрушки превращать в обычные, всегда доступные. Игра становиться доступной и теряет свою привлекательность. Вот почему после игры надо все сложить на место.</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6" name="Текст 5">
            <a:extLst>
              <a:ext uri="{FF2B5EF4-FFF2-40B4-BE49-F238E27FC236}">
                <a16:creationId xmlns="" xmlns:a16="http://schemas.microsoft.com/office/drawing/2014/main" id="{C856F75B-76D0-4714-911F-2072D44CB647}"/>
              </a:ext>
            </a:extLst>
          </p:cNvPr>
          <p:cNvSpPr>
            <a:spLocks noGrp="1"/>
          </p:cNvSpPr>
          <p:nvPr>
            <p:ph type="body" sz="quarter" idx="3"/>
          </p:nvPr>
        </p:nvSpPr>
        <p:spPr>
          <a:xfrm>
            <a:off x="6294474" y="850606"/>
            <a:ext cx="5060913" cy="946297"/>
          </a:xfrm>
        </p:spPr>
        <p:txBody>
          <a:bodyPr>
            <a:normAutofit/>
          </a:bodyPr>
          <a:lstStyle/>
          <a:p>
            <a:r>
              <a:rPr lang="ru-RU" b="1" dirty="0">
                <a:effectLst/>
                <a:latin typeface="Times New Roman" panose="02020603050405020304" pitchFamily="18" charset="0"/>
                <a:ea typeface="Calibri" panose="020F0502020204030204" pitchFamily="34" charset="0"/>
              </a:rPr>
              <a:t>Насильно мил не будешь, а запретный плод сладок</a:t>
            </a:r>
            <a:endParaRPr lang="ru-RU" dirty="0"/>
          </a:p>
        </p:txBody>
      </p:sp>
      <p:sp>
        <p:nvSpPr>
          <p:cNvPr id="7" name="Объект 6">
            <a:extLst>
              <a:ext uri="{FF2B5EF4-FFF2-40B4-BE49-F238E27FC236}">
                <a16:creationId xmlns="" xmlns:a16="http://schemas.microsoft.com/office/drawing/2014/main" id="{69A76186-4AC7-4BB8-AEF9-86A97BB9FE51}"/>
              </a:ext>
            </a:extLst>
          </p:cNvPr>
          <p:cNvSpPr>
            <a:spLocks noGrp="1"/>
          </p:cNvSpPr>
          <p:nvPr>
            <p:ph sz="quarter" idx="4"/>
          </p:nvPr>
        </p:nvSpPr>
        <p:spPr>
          <a:xfrm>
            <a:off x="6172200" y="1924493"/>
            <a:ext cx="5183188" cy="4265170"/>
          </a:xfrm>
        </p:spPr>
        <p:txBody>
          <a:bodyPr>
            <a:normAutofit/>
          </a:bodyPr>
          <a:lstStyle/>
          <a:p>
            <a:pPr algn="just"/>
            <a:r>
              <a:rPr lang="ru-RU" dirty="0">
                <a:effectLst/>
                <a:latin typeface="Times New Roman" panose="02020603050405020304" pitchFamily="18" charset="0"/>
                <a:ea typeface="Calibri" panose="020F0502020204030204" pitchFamily="34" charset="0"/>
                <a:cs typeface="Times New Roman" panose="02020603050405020304" pitchFamily="18" charset="0"/>
              </a:rPr>
              <a:t>Нельзя развивающие игрушки превращать в обычные, всегда доступные. Игра становиться доступной и теряет свою привлекательность. Вот почему после игры надо все сложить на место.</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841845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 xmlns:a16="http://schemas.microsoft.com/office/drawing/2014/main" id="{211D6C73-DB21-41DF-90F9-B70B915DE408}"/>
              </a:ext>
            </a:extLst>
          </p:cNvPr>
          <p:cNvSpPr>
            <a:spLocks noGrp="1"/>
          </p:cNvSpPr>
          <p:nvPr>
            <p:ph type="body" idx="1"/>
          </p:nvPr>
        </p:nvSpPr>
        <p:spPr>
          <a:xfrm>
            <a:off x="839788" y="829340"/>
            <a:ext cx="5157787" cy="1212111"/>
          </a:xfrm>
        </p:spPr>
        <p:txBody>
          <a:bodyPr/>
          <a:lstStyle/>
          <a:p>
            <a:pPr algn="ctr"/>
            <a:r>
              <a:rPr lang="ru-RU" b="1" dirty="0">
                <a:effectLst/>
                <a:latin typeface="Times New Roman" panose="02020603050405020304" pitchFamily="18" charset="0"/>
                <a:ea typeface="Calibri" panose="020F0502020204030204" pitchFamily="34" charset="0"/>
                <a:cs typeface="Times New Roman" panose="02020603050405020304" pitchFamily="18" charset="0"/>
              </a:rPr>
              <a:t>С какой игры начать?</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Объект 3">
            <a:extLst>
              <a:ext uri="{FF2B5EF4-FFF2-40B4-BE49-F238E27FC236}">
                <a16:creationId xmlns="" xmlns:a16="http://schemas.microsoft.com/office/drawing/2014/main" id="{F3A30E1D-9654-4DA3-AB45-4C58AAECAEC7}"/>
              </a:ext>
            </a:extLst>
          </p:cNvPr>
          <p:cNvSpPr>
            <a:spLocks noGrp="1"/>
          </p:cNvSpPr>
          <p:nvPr>
            <p:ph sz="half" idx="2"/>
          </p:nvPr>
        </p:nvSpPr>
        <p:spPr>
          <a:xfrm>
            <a:off x="1605516" y="2041451"/>
            <a:ext cx="4392059" cy="4148212"/>
          </a:xfrm>
        </p:spPr>
        <p:txBody>
          <a:bodyPr/>
          <a:lstStyle/>
          <a:p>
            <a:pPr algn="just"/>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Нельзя брать вначале самые трудные задания. Они могут отпугнуть ребенка. Лучше начинать с заведомо легких, которые явно под силу.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5" name="Текст 4">
            <a:extLst>
              <a:ext uri="{FF2B5EF4-FFF2-40B4-BE49-F238E27FC236}">
                <a16:creationId xmlns="" xmlns:a16="http://schemas.microsoft.com/office/drawing/2014/main" id="{64C58EF8-5632-4ED9-A0F7-3E466428E4FA}"/>
              </a:ext>
            </a:extLst>
          </p:cNvPr>
          <p:cNvSpPr>
            <a:spLocks noGrp="1"/>
          </p:cNvSpPr>
          <p:nvPr>
            <p:ph type="body" sz="quarter" idx="3"/>
          </p:nvPr>
        </p:nvSpPr>
        <p:spPr>
          <a:xfrm>
            <a:off x="6346825" y="999460"/>
            <a:ext cx="5183188" cy="1041991"/>
          </a:xfrm>
        </p:spPr>
        <p:txBody>
          <a:bodyPr/>
          <a:lstStyle/>
          <a:p>
            <a:pPr algn="ctr"/>
            <a:r>
              <a:rPr lang="ru-RU" b="1" dirty="0">
                <a:effectLst/>
                <a:latin typeface="Times New Roman" panose="02020603050405020304" pitchFamily="18" charset="0"/>
                <a:ea typeface="Calibri" panose="020F0502020204030204" pitchFamily="34" charset="0"/>
                <a:cs typeface="Times New Roman" panose="02020603050405020304" pitchFamily="18" charset="0"/>
              </a:rPr>
              <a:t>В поле «волн»</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6" name="Объект 5">
            <a:extLst>
              <a:ext uri="{FF2B5EF4-FFF2-40B4-BE49-F238E27FC236}">
                <a16:creationId xmlns="" xmlns:a16="http://schemas.microsoft.com/office/drawing/2014/main" id="{E3CE921D-7ED5-4E04-832D-ADDBBCF15FBA}"/>
              </a:ext>
            </a:extLst>
          </p:cNvPr>
          <p:cNvSpPr>
            <a:spLocks noGrp="1"/>
          </p:cNvSpPr>
          <p:nvPr>
            <p:ph sz="quarter" idx="4"/>
          </p:nvPr>
        </p:nvSpPr>
        <p:spPr>
          <a:xfrm>
            <a:off x="6172200" y="2041451"/>
            <a:ext cx="5183188" cy="4148212"/>
          </a:xfrm>
        </p:spPr>
        <p:txBody>
          <a:bodyPr/>
          <a:lstStyle/>
          <a:p>
            <a:pPr algn="just"/>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Сколько новых игр давать сразу? Здесь нет жестких рекомендаций. Конечно, неразумно сразу вводить много новых игр. Это приведет к их обесцениванию. Лучше вводить постепенно и в нужный момент. Интерес к играм подчиняется закону «волн». Дети играют сначала каждый день, потом все реже и реже. Не надо настаивать на продолжении. В это время может подняться на «волне» другая игра. Но когда, забыв об игре, снова к ней возвращаются, игра приобретает вновь популярность наравне с новой игрой.</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45994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 xmlns:a16="http://schemas.microsoft.com/office/drawing/2014/main" id="{9B372948-E680-4AD7-B727-5287EC2E105F}"/>
              </a:ext>
            </a:extLst>
          </p:cNvPr>
          <p:cNvSpPr>
            <a:spLocks noGrp="1"/>
          </p:cNvSpPr>
          <p:nvPr>
            <p:ph type="body" idx="1"/>
          </p:nvPr>
        </p:nvSpPr>
        <p:spPr>
          <a:xfrm>
            <a:off x="1552353" y="1206909"/>
            <a:ext cx="4445222" cy="823911"/>
          </a:xfrm>
        </p:spPr>
        <p:txBody>
          <a:bodyPr>
            <a:normAutofit/>
          </a:bodyPr>
          <a:lstStyle/>
          <a:p>
            <a:pPr algn="ctr"/>
            <a:r>
              <a:rPr lang="ru-RU" b="1" dirty="0">
                <a:effectLst/>
                <a:latin typeface="Times New Roman" panose="02020603050405020304" pitchFamily="18" charset="0"/>
                <a:ea typeface="Calibri" panose="020F0502020204030204" pitchFamily="34" charset="0"/>
                <a:cs typeface="Times New Roman" panose="02020603050405020304" pitchFamily="18" charset="0"/>
              </a:rPr>
              <a:t>Метод ледокола или шаг назад- два шага вперед</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Объект 3">
            <a:extLst>
              <a:ext uri="{FF2B5EF4-FFF2-40B4-BE49-F238E27FC236}">
                <a16:creationId xmlns="" xmlns:a16="http://schemas.microsoft.com/office/drawing/2014/main" id="{FD142E59-F0C6-45AA-A732-310DE170D738}"/>
              </a:ext>
            </a:extLst>
          </p:cNvPr>
          <p:cNvSpPr>
            <a:spLocks noGrp="1"/>
          </p:cNvSpPr>
          <p:nvPr>
            <p:ph sz="half" idx="2"/>
          </p:nvPr>
        </p:nvSpPr>
        <p:spPr>
          <a:xfrm>
            <a:off x="1552353" y="2030820"/>
            <a:ext cx="4445222" cy="4158844"/>
          </a:xfrm>
        </p:spPr>
        <p:txBody>
          <a:bodyPr>
            <a:normAutofit fontScale="92500"/>
          </a:bodyPr>
          <a:lstStyle/>
          <a:p>
            <a:pPr algn="just"/>
            <a:r>
              <a:rPr lang="ru-RU" sz="1800" dirty="0">
                <a:effectLst/>
                <a:latin typeface="Times New Roman" panose="02020603050405020304" pitchFamily="18" charset="0"/>
                <a:ea typeface="Calibri" panose="020F0502020204030204" pitchFamily="34" charset="0"/>
              </a:rPr>
              <a:t>Когда ребенок добрался до трудного задания и не преодолел его. Как быть? Опять начинать с трудного? Нет, лучше «с разгона», т.е. начинать игру с более легких или уже преодолённых заданий и только в конце подойти к сложному. Так ледокол пробивает дорогу во льдах. Это метод учит ребенка самостоятельности и вселяет веру в собственные силы. Ну а если и метод “ледокола” не помогает, если в лед вмерз целый айсберг? Как быть? Нужно “обойти” этот айсберг. Просто пропустить неподатливое задание и взять какое-нибудь из следующих, стоящих после, но не всегда обязательно более трудных. И есть, наконец, еще выход из трудного положения – оставить эту игру до нового увлечения</a:t>
            </a:r>
            <a:endParaRPr lang="ru-RU" dirty="0"/>
          </a:p>
        </p:txBody>
      </p:sp>
      <p:sp>
        <p:nvSpPr>
          <p:cNvPr id="5" name="Текст 4">
            <a:extLst>
              <a:ext uri="{FF2B5EF4-FFF2-40B4-BE49-F238E27FC236}">
                <a16:creationId xmlns="" xmlns:a16="http://schemas.microsoft.com/office/drawing/2014/main" id="{E3D91144-2568-4D19-9B41-9E2A25DA3608}"/>
              </a:ext>
            </a:extLst>
          </p:cNvPr>
          <p:cNvSpPr>
            <a:spLocks noGrp="1"/>
          </p:cNvSpPr>
          <p:nvPr>
            <p:ph type="body" sz="quarter" idx="3"/>
          </p:nvPr>
        </p:nvSpPr>
        <p:spPr>
          <a:xfrm>
            <a:off x="6172200" y="956930"/>
            <a:ext cx="5183188" cy="967563"/>
          </a:xfrm>
        </p:spPr>
        <p:txBody>
          <a:bodyPr>
            <a:normAutofit/>
          </a:bodyPr>
          <a:lstStyle/>
          <a:p>
            <a:pPr algn="ctr"/>
            <a:r>
              <a:rPr lang="ru-RU" b="1" dirty="0">
                <a:effectLst/>
                <a:latin typeface="Times New Roman" panose="02020603050405020304" pitchFamily="18" charset="0"/>
                <a:ea typeface="Calibri" panose="020F0502020204030204" pitchFamily="34" charset="0"/>
                <a:cs typeface="Times New Roman" panose="02020603050405020304" pitchFamily="18" charset="0"/>
              </a:rPr>
              <a:t>С помощью сказки и без неё</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6" name="Объект 5">
            <a:extLst>
              <a:ext uri="{FF2B5EF4-FFF2-40B4-BE49-F238E27FC236}">
                <a16:creationId xmlns="" xmlns:a16="http://schemas.microsoft.com/office/drawing/2014/main" id="{23230A1B-E7E3-438F-8E15-FFAEC31524AA}"/>
              </a:ext>
            </a:extLst>
          </p:cNvPr>
          <p:cNvSpPr>
            <a:spLocks noGrp="1"/>
          </p:cNvSpPr>
          <p:nvPr>
            <p:ph sz="quarter" idx="4"/>
          </p:nvPr>
        </p:nvSpPr>
        <p:spPr>
          <a:xfrm>
            <a:off x="6172200" y="2030819"/>
            <a:ext cx="5183188" cy="4158844"/>
          </a:xfrm>
        </p:spPr>
        <p:txBody>
          <a:bodyPr>
            <a:normAutofit/>
          </a:bodyPr>
          <a:lstStyle/>
          <a:p>
            <a:pPr algn="just"/>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Большинство развивающих игр по своему содержанию абстрактны, не несут образной и сюжетной нагрузки. А для детей, особенно самых маленьких, характерно именно образное мышление. Малышам нравится находить сходство между игрушками и реальными вещами. Причем детали этого сходства они, как правило, легко дорисовывают в своем воображении: этим маленьким фантазерам достаточно, например, поставить три стула подряд – получится “автобус” или “самолет” и т. п. Эту особенность детского мышления и нужно использовать, чтобы привлечь внимание ребенка к развивающим играм, возбудить интерес к ним.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846040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TM02900771[[fn=Сектор]]</Template>
  <TotalTime>915</TotalTime>
  <Words>2002</Words>
  <Application>Microsoft Office PowerPoint</Application>
  <PresentationFormat>Произвольный</PresentationFormat>
  <Paragraphs>70</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   «Интеллектуальные развивающие игры Никитиных» </vt:lpstr>
      <vt:lpstr>Презентация PowerPoint</vt:lpstr>
      <vt:lpstr>НЕ УПУСТИТЕ САМОЕ БЛАГОПРИЯТНОЕ ВРЕМЯ </vt:lpstr>
      <vt:lpstr>КАК НАДО РАЗВИВАТЬ ТВОРЧЕСКИЕ СПОСОБНОСТИ </vt:lpstr>
      <vt:lpstr>Развивающие игры </vt:lpstr>
      <vt:lpstr>Как играть с детьми: Радоваться успехам, но не захваливать </vt:lpstr>
      <vt:lpstr>Презентация PowerPoint</vt:lpstr>
      <vt:lpstr>Презентация PowerPoint</vt:lpstr>
      <vt:lpstr>Презентация PowerPoint</vt:lpstr>
      <vt:lpstr>Презентация PowerPoint</vt:lpstr>
      <vt:lpstr>Презентация PowerPoint</vt:lpstr>
      <vt:lpstr>Самые популярные игры Б.Никитина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функциональной коммуникации детей с РАС (совместное внимание,  выполнение инструкций)</dc:title>
  <dc:creator>Богдан Боболович</dc:creator>
  <cp:lastModifiedBy>1</cp:lastModifiedBy>
  <cp:revision>67</cp:revision>
  <dcterms:created xsi:type="dcterms:W3CDTF">2023-04-22T19:50:43Z</dcterms:created>
  <dcterms:modified xsi:type="dcterms:W3CDTF">2024-12-04T12:19:57Z</dcterms:modified>
</cp:coreProperties>
</file>