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7" r:id="rId4"/>
    <p:sldId id="277" r:id="rId5"/>
    <p:sldId id="262" r:id="rId6"/>
    <p:sldId id="260" r:id="rId7"/>
    <p:sldId id="281" r:id="rId8"/>
    <p:sldId id="282" r:id="rId9"/>
    <p:sldId id="283" r:id="rId10"/>
    <p:sldId id="276" r:id="rId11"/>
    <p:sldId id="287" r:id="rId12"/>
    <p:sldId id="270" r:id="rId13"/>
    <p:sldId id="271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50" autoAdjust="0"/>
  </p:normalViewPr>
  <p:slideViewPr>
    <p:cSldViewPr>
      <p:cViewPr>
        <p:scale>
          <a:sx n="76" d="100"/>
          <a:sy n="76" d="100"/>
        </p:scale>
        <p:origin x="-263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CBEC2-14DC-442B-B6F2-27C4F508263A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040C-536C-409D-9650-E148AEDBF4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8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6040C-536C-409D-9650-E148AEDBF4D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9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71604" y="1071546"/>
            <a:ext cx="5572164" cy="642941"/>
          </a:xfrm>
          <a:solidFill>
            <a:schemeClr val="bg1"/>
          </a:solidFill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400" b="0" i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sz="18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mbria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Cambria" pitchFamily="18" charset="0"/>
              </a:rPr>
              <a:t>ГБОУ СОШ №10 СПДС«</a:t>
            </a:r>
            <a:r>
              <a:rPr lang="ru-RU" dirty="0" err="1" smtClean="0">
                <a:solidFill>
                  <a:srgbClr val="C00000"/>
                </a:solidFill>
                <a:latin typeface="Cambria" pitchFamily="18" charset="0"/>
              </a:rPr>
              <a:t>Аленушка</a:t>
            </a:r>
            <a:r>
              <a:rPr lang="ru-RU" dirty="0" smtClean="0">
                <a:solidFill>
                  <a:srgbClr val="C00000"/>
                </a:solidFill>
                <a:latin typeface="Cambria" pitchFamily="18" charset="0"/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000100" y="2428868"/>
            <a:ext cx="7000924" cy="2286016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« </a:t>
            </a:r>
            <a:r>
              <a:rPr lang="ru-RU" dirty="0" err="1" smtClean="0"/>
              <a:t>Лего</a:t>
            </a:r>
            <a:r>
              <a:rPr lang="ru-RU" dirty="0" smtClean="0"/>
              <a:t>- </a:t>
            </a:r>
            <a:r>
              <a:rPr lang="ru-RU" dirty="0" err="1" smtClean="0"/>
              <a:t>игралочка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как средство развития психических процессов у детей»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86182" y="4929199"/>
            <a:ext cx="3714776" cy="1143008"/>
          </a:xfrm>
          <a:solidFill>
            <a:schemeClr val="bg1"/>
          </a:solidFill>
        </p:spPr>
        <p:txBody>
          <a:bodyPr/>
          <a:lstStyle>
            <a:lvl1pPr>
              <a:defRPr sz="1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smtClean="0"/>
              <a:t>Подготовили воспитатели: Стецюк Е.И.</a:t>
            </a:r>
          </a:p>
          <a:p>
            <a:r>
              <a:rPr lang="ru-RU" smtClean="0"/>
              <a:t>                                                 Сафронова Т.Ю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85852" y="642918"/>
            <a:ext cx="6643734" cy="1285884"/>
          </a:xfrm>
          <a:solidFill>
            <a:schemeClr val="bg1"/>
          </a:solidFill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 smtClean="0"/>
              <a:t>Вместе мы сила!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5"/>
            <a:ext cx="8229600" cy="278608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0D63-4FEC-48AC-9A7D-07137E44C833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0ED5-E3AD-4F12-A88B-82C233C6DC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LEGO-Birthday-Party-Template.jpg"/>
          <p:cNvPicPr>
            <a:picLocks noChangeAspect="1"/>
          </p:cNvPicPr>
          <p:nvPr/>
        </p:nvPicPr>
        <p:blipFill>
          <a:blip r:embed="rId13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484784"/>
            <a:ext cx="5544616" cy="2587158"/>
          </a:xfrm>
          <a:solidFill>
            <a:schemeClr val="bg1"/>
          </a:solidFill>
        </p:spPr>
        <p:txBody>
          <a:bodyPr anchor="ctr">
            <a:prstTxWarp prst="textPlain">
              <a:avLst>
                <a:gd name="adj" fmla="val 50124"/>
              </a:avLst>
            </a:prstTxWarp>
          </a:bodyPr>
          <a:lstStyle/>
          <a:p>
            <a:r>
              <a:rPr lang="ru-RU" b="1" dirty="0" smtClean="0">
                <a:solidFill>
                  <a:srgbClr val="0E16BC"/>
                </a:solidFill>
              </a:rPr>
              <a:t>Игровые </a:t>
            </a:r>
            <a:r>
              <a:rPr lang="ru-RU" b="1" dirty="0">
                <a:solidFill>
                  <a:srgbClr val="0E16BC"/>
                </a:solidFill>
              </a:rPr>
              <a:t>упражнения и дидактические игры с </a:t>
            </a:r>
            <a:r>
              <a:rPr lang="ru-RU" b="1" dirty="0" smtClean="0">
                <a:solidFill>
                  <a:srgbClr val="0E16BC"/>
                </a:solidFill>
              </a:rPr>
              <a:t>использованием</a:t>
            </a:r>
            <a:endParaRPr lang="ru-RU" dirty="0">
              <a:solidFill>
                <a:srgbClr val="0E16BC"/>
              </a:solidFill>
            </a:endParaRPr>
          </a:p>
          <a:p>
            <a:r>
              <a:rPr lang="ru-RU" b="1" dirty="0" smtClean="0">
                <a:solidFill>
                  <a:srgbClr val="0E16BC"/>
                </a:solidFill>
              </a:rPr>
              <a:t> конструктора</a:t>
            </a:r>
            <a:r>
              <a:rPr lang="ru-RU" dirty="0" smtClean="0">
                <a:solidFill>
                  <a:srgbClr val="0E16BC"/>
                </a:solidFill>
              </a:rPr>
              <a:t> </a:t>
            </a:r>
          </a:p>
          <a:p>
            <a:r>
              <a:rPr lang="ru-RU" dirty="0" smtClean="0">
                <a:solidFill>
                  <a:srgbClr val="0E16BC"/>
                </a:solidFill>
              </a:rPr>
              <a:t>для детей с ОВЗ</a:t>
            </a:r>
            <a:endParaRPr lang="ru-RU" dirty="0">
              <a:solidFill>
                <a:srgbClr val="0E16B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4653136"/>
            <a:ext cx="3096344" cy="892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0E16BC"/>
                </a:solidFill>
                <a:latin typeface="Times New Roman" pitchFamily="18" charset="0"/>
                <a:cs typeface="Times New Roman" pitchFamily="18" charset="0"/>
              </a:rPr>
              <a:t>Подготовила :</a:t>
            </a:r>
          </a:p>
          <a:p>
            <a:pPr algn="r"/>
            <a:r>
              <a:rPr lang="ru-RU" b="1" dirty="0" smtClean="0">
                <a:solidFill>
                  <a:srgbClr val="0E16BC"/>
                </a:solidFill>
                <a:latin typeface="Times New Roman" pitchFamily="18" charset="0"/>
                <a:cs typeface="Times New Roman" pitchFamily="18" charset="0"/>
              </a:rPr>
              <a:t>Мартынова В.Н., </a:t>
            </a:r>
            <a:r>
              <a:rPr lang="ru-RU" b="1" dirty="0" err="1" smtClean="0">
                <a:solidFill>
                  <a:srgbClr val="0E16BC"/>
                </a:solidFill>
                <a:latin typeface="Times New Roman" pitchFamily="18" charset="0"/>
                <a:cs typeface="Times New Roman" pitchFamily="18" charset="0"/>
              </a:rPr>
              <a:t>тьютор</a:t>
            </a:r>
            <a:endParaRPr lang="ru-RU" b="1" dirty="0" smtClean="0">
              <a:solidFill>
                <a:srgbClr val="0E16B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solidFill>
                  <a:srgbClr val="0E16BC"/>
                </a:solidFill>
                <a:latin typeface="Times New Roman" pitchFamily="18" charset="0"/>
                <a:cs typeface="Times New Roman" pitchFamily="18" charset="0"/>
              </a:rPr>
              <a:t>МБДОУ д/с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9672" y="50787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Муниципальное бюджетное дошкольное образовательное учреждение детский сад № 72 «Мозаика» г. Белгорода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3816424" cy="64807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E16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«Веселые цифры»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214422"/>
            <a:ext cx="8280920" cy="502289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E16BC"/>
                </a:solidFill>
              </a:rPr>
              <a:t>Цель игры</a:t>
            </a:r>
            <a:r>
              <a:rPr lang="ru-RU" sz="2000" i="1" dirty="0">
                <a:solidFill>
                  <a:srgbClr val="0E16BC"/>
                </a:solidFill>
              </a:rPr>
              <a:t>: </a:t>
            </a:r>
            <a:r>
              <a:rPr lang="ru-RU" sz="2000" dirty="0">
                <a:solidFill>
                  <a:srgbClr val="0E16BC"/>
                </a:solidFill>
              </a:rPr>
              <a:t>Помогает формировать, развивать, закреплять счет (прямой и обратный), соотносить с количеством, учить цифры, выкладывать числовой ряд, формировать, закреплять представления о цвете.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0E16BC"/>
                </a:solidFill>
              </a:rPr>
              <a:t>Оборудование: </a:t>
            </a:r>
            <a:r>
              <a:rPr lang="ru-RU" sz="2000" dirty="0">
                <a:solidFill>
                  <a:srgbClr val="0E16BC"/>
                </a:solidFill>
              </a:rPr>
              <a:t>кирпичики конструктора.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E16BC"/>
                </a:solidFill>
              </a:rPr>
              <a:t>Ход игры:</a:t>
            </a:r>
            <a:r>
              <a:rPr lang="ru-RU" sz="2000" dirty="0">
                <a:solidFill>
                  <a:srgbClr val="0E16BC"/>
                </a:solidFill>
              </a:rPr>
              <a:t> </a:t>
            </a:r>
            <a:r>
              <a:rPr lang="ru-RU" sz="2000" i="1" dirty="0">
                <a:solidFill>
                  <a:srgbClr val="0E16BC"/>
                </a:solidFill>
              </a:rPr>
              <a:t>Вариант1.</a:t>
            </a:r>
            <a:r>
              <a:rPr lang="ru-RU" sz="2000" dirty="0">
                <a:solidFill>
                  <a:srgbClr val="0E16BC"/>
                </a:solidFill>
              </a:rPr>
              <a:t>Цифры конструируются из разноцветных деталей конструктора. («Покажи нужную цифру», «Назови цифру», «Расставь по порядку»,  «Разноцветные цифры» и </a:t>
            </a:r>
            <a:r>
              <a:rPr lang="ru-RU" sz="2000" dirty="0" err="1">
                <a:solidFill>
                  <a:srgbClr val="0E16BC"/>
                </a:solidFill>
              </a:rPr>
              <a:t>т.д</a:t>
            </a:r>
            <a:r>
              <a:rPr lang="ru-RU" sz="2000" dirty="0">
                <a:solidFill>
                  <a:srgbClr val="0E16BC"/>
                </a:solidFill>
              </a:rPr>
              <a:t>).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0E16BC"/>
                </a:solidFill>
              </a:rPr>
              <a:t>Вариант2.</a:t>
            </a:r>
            <a:r>
              <a:rPr lang="ru-RU" sz="2000" dirty="0">
                <a:solidFill>
                  <a:srgbClr val="0E16BC"/>
                </a:solidFill>
              </a:rPr>
              <a:t> Ребёнок выкладывает  то количество кирпичиков конструктора, которое соответствует  числовому обозначению.</a:t>
            </a:r>
          </a:p>
          <a:p>
            <a:pPr marL="0" indent="0">
              <a:buNone/>
            </a:pPr>
            <a:r>
              <a:rPr lang="ru-RU" sz="2400" b="1" dirty="0"/>
              <a:t> </a:t>
            </a:r>
            <a:endParaRPr lang="ru-RU" sz="2400" dirty="0"/>
          </a:p>
        </p:txBody>
      </p:sp>
      <p:pic>
        <p:nvPicPr>
          <p:cNvPr id="13" name="Рисунок 12" descr="https://fsd.multiurok.ru/html/2019/03/22/s_5c94d115616c1/1119621_16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09120"/>
            <a:ext cx="2940468" cy="2050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Объект 4" descr="https://fsd.kopilkaurokov.ru/up/html/2020/05/03/k_5eaec840d492d/548617_4.jpeg"/>
          <p:cNvPicPr>
            <a:picLocks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40" b="94428" l="9707" r="97404">
                        <a14:foregroundMark x1="11400" y1="10994" x2="12641" y2="10994"/>
                        <a14:foregroundMark x1="16027" y1="18223" x2="92551" y2="18223"/>
                        <a14:foregroundMark x1="92551" y1="20633" x2="92777" y2="90060"/>
                        <a14:foregroundMark x1="92212" y1="89307" x2="11400" y2="88705"/>
                        <a14:foregroundMark x1="53273" y1="28163" x2="87810" y2="85994"/>
                        <a14:foregroundMark x1="23815" y1="93825" x2="59707" y2="94578"/>
                        <a14:foregroundMark x1="96614" y1="73494" x2="97404" y2="941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488" y="4121696"/>
            <a:ext cx="3672408" cy="273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642918"/>
            <a:ext cx="4464496" cy="128588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E16BC"/>
                </a:solidFill>
              </a:rPr>
              <a:t>«Найди такой же!», </a:t>
            </a:r>
            <a:r>
              <a:rPr lang="ru-RU" sz="3200" dirty="0" smtClean="0">
                <a:solidFill>
                  <a:srgbClr val="0E16BC"/>
                </a:solidFill>
              </a:rPr>
              <a:t/>
            </a:r>
            <a:br>
              <a:rPr lang="ru-RU" sz="3200" dirty="0" smtClean="0">
                <a:solidFill>
                  <a:srgbClr val="0E16BC"/>
                </a:solidFill>
              </a:rPr>
            </a:br>
            <a:r>
              <a:rPr lang="ru-RU" sz="3200" dirty="0" smtClean="0">
                <a:solidFill>
                  <a:srgbClr val="0E16BC"/>
                </a:solidFill>
              </a:rPr>
              <a:t>«</a:t>
            </a:r>
            <a:r>
              <a:rPr lang="ru-RU" sz="3200" dirty="0">
                <a:solidFill>
                  <a:srgbClr val="0E16BC"/>
                </a:solidFill>
              </a:rPr>
              <a:t>Найди и назови!»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3"/>
            <a:ext cx="7416824" cy="3369556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ru-RU" sz="2600" b="1" dirty="0">
                <a:solidFill>
                  <a:srgbClr val="0E16BC"/>
                </a:solidFill>
              </a:rPr>
              <a:t>Цель игры</a:t>
            </a:r>
            <a:r>
              <a:rPr lang="ru-RU" sz="2600" i="1" dirty="0">
                <a:solidFill>
                  <a:srgbClr val="0E16BC"/>
                </a:solidFill>
              </a:rPr>
              <a:t>: </a:t>
            </a:r>
            <a:r>
              <a:rPr lang="ru-RU" sz="2600" dirty="0">
                <a:solidFill>
                  <a:srgbClr val="0E16BC"/>
                </a:solidFill>
              </a:rPr>
              <a:t>развивать зрительное и слуховое внимание, зрительную и тактильную память; формировать умение различать геометрические фигуры, действовать по заданному образцу и словесной инструкции.</a:t>
            </a:r>
          </a:p>
          <a:p>
            <a:pPr marL="0" indent="0"/>
            <a:r>
              <a:rPr lang="ru-RU" sz="2600" i="1" dirty="0">
                <a:solidFill>
                  <a:srgbClr val="0E16BC"/>
                </a:solidFill>
              </a:rPr>
              <a:t>Оборудование: </a:t>
            </a:r>
            <a:r>
              <a:rPr lang="ru-RU" sz="2600" dirty="0">
                <a:solidFill>
                  <a:srgbClr val="0E16BC"/>
                </a:solidFill>
              </a:rPr>
              <a:t>кирпичики конструктора красного, синего, зеленого, желтого цвета.</a:t>
            </a:r>
          </a:p>
          <a:p>
            <a:pPr marL="0" indent="0"/>
            <a:r>
              <a:rPr lang="ru-RU" sz="2600" b="1" dirty="0">
                <a:solidFill>
                  <a:srgbClr val="0E16BC"/>
                </a:solidFill>
              </a:rPr>
              <a:t>Ход игры</a:t>
            </a:r>
            <a:r>
              <a:rPr lang="ru-RU" sz="2600" b="1" dirty="0" smtClean="0">
                <a:solidFill>
                  <a:srgbClr val="0E16BC"/>
                </a:solidFill>
              </a:rPr>
              <a:t>: </a:t>
            </a:r>
            <a:r>
              <a:rPr lang="ru-RU" sz="2600" dirty="0" smtClean="0">
                <a:solidFill>
                  <a:srgbClr val="0E16BC"/>
                </a:solidFill>
              </a:rPr>
              <a:t>В </a:t>
            </a:r>
            <a:r>
              <a:rPr lang="ru-RU" sz="2600" dirty="0">
                <a:solidFill>
                  <a:srgbClr val="0E16BC"/>
                </a:solidFill>
              </a:rPr>
              <a:t>коробке лежат кирпичики конструктора. Взрослый достает по очереди по одному кирпичику и просит назвать цвет и форму и найти такую же деталь среди предложенных трёх-четырёх деталей, лежащих перед ребенком</a:t>
            </a:r>
            <a:r>
              <a:rPr lang="ru-RU" dirty="0">
                <a:solidFill>
                  <a:srgbClr val="0E16BC"/>
                </a:solidFill>
              </a:rPr>
              <a:t>.</a:t>
            </a:r>
          </a:p>
        </p:txBody>
      </p:sp>
      <p:pic>
        <p:nvPicPr>
          <p:cNvPr id="4" name="Рисунок 3" descr="https://fsd.multiurok.ru/html/2019/03/22/s_5c94d115616c1/1119621_4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989231"/>
            <a:ext cx="2392981" cy="18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22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20688"/>
            <a:ext cx="5256584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E16BC"/>
                </a:solidFill>
              </a:rPr>
              <a:t>«Отрабатываем предлоги»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6912768" cy="5143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E16BC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solidFill>
                  <a:srgbClr val="0E16BC"/>
                </a:solidFill>
              </a:rPr>
              <a:t>Цель игры</a:t>
            </a:r>
            <a:r>
              <a:rPr lang="ru-RU" sz="2000" i="1" dirty="0">
                <a:solidFill>
                  <a:srgbClr val="0E16BC"/>
                </a:solidFill>
              </a:rPr>
              <a:t>: </a:t>
            </a:r>
            <a:r>
              <a:rPr lang="ru-RU" sz="2000" dirty="0">
                <a:solidFill>
                  <a:srgbClr val="0E16BC"/>
                </a:solidFill>
              </a:rPr>
              <a:t>отработка предлогов ЗА/НА</a:t>
            </a:r>
          </a:p>
          <a:p>
            <a:pPr marL="0" indent="0"/>
            <a:r>
              <a:rPr lang="ru-RU" sz="2000" i="1" dirty="0">
                <a:solidFill>
                  <a:srgbClr val="0E16BC"/>
                </a:solidFill>
              </a:rPr>
              <a:t>Оборудование:</a:t>
            </a:r>
            <a:r>
              <a:rPr lang="ru-RU" sz="2000" dirty="0">
                <a:solidFill>
                  <a:srgbClr val="0E16BC"/>
                </a:solidFill>
              </a:rPr>
              <a:t> кирпичики конструктора.</a:t>
            </a:r>
          </a:p>
          <a:p>
            <a:pPr marL="0" indent="0"/>
            <a:r>
              <a:rPr lang="ru-RU" sz="2000" b="1" dirty="0">
                <a:solidFill>
                  <a:srgbClr val="0E16BC"/>
                </a:solidFill>
              </a:rPr>
              <a:t>Ход игры:</a:t>
            </a:r>
            <a:r>
              <a:rPr lang="ru-RU" sz="2000" dirty="0">
                <a:solidFill>
                  <a:srgbClr val="0E16BC"/>
                </a:solidFill>
              </a:rPr>
              <a:t> Строим  небольшую башенку (до 6 кирпичиков) и с ее помощью отрабатывать  предлоги ЗА/НА. Спросить, например, какой кирпичик НА красном? Или с помощью вспомогательной фигурки (человечек, житное и т.п.) отрабатываем предлоги. Например, где находится человечек? (НА/ЗА башенкой)</a:t>
            </a:r>
          </a:p>
        </p:txBody>
      </p:sp>
      <p:pic>
        <p:nvPicPr>
          <p:cNvPr id="7" name="Рисунок 6" descr="https://fsd.multiurok.ru/html/2019/03/22/s_5c94d115616c1/1119621_19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596" y="4077072"/>
            <a:ext cx="2376500" cy="2104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432048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E16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rgbClr val="0E16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 как у меня»</a:t>
            </a:r>
            <a:endParaRPr lang="ru-RU" sz="3200" dirty="0">
              <a:solidFill>
                <a:srgbClr val="0E16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187624" y="1412776"/>
            <a:ext cx="6884838" cy="30243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E16BC"/>
                </a:solidFill>
              </a:rPr>
              <a:t>Цель игры</a:t>
            </a:r>
            <a:r>
              <a:rPr lang="ru-RU" sz="2000" i="1" dirty="0">
                <a:solidFill>
                  <a:srgbClr val="0E16BC"/>
                </a:solidFill>
              </a:rPr>
              <a:t>: </a:t>
            </a:r>
            <a:r>
              <a:rPr lang="ru-RU" sz="2000" dirty="0">
                <a:solidFill>
                  <a:srgbClr val="0E16BC"/>
                </a:solidFill>
              </a:rPr>
              <a:t>научить соблюдать симметричность в постройках, выкладывании узора.</a:t>
            </a:r>
          </a:p>
          <a:p>
            <a:pPr marL="0" indent="0">
              <a:buNone/>
            </a:pPr>
            <a:r>
              <a:rPr lang="ru-RU" sz="2000" i="1" dirty="0">
                <a:solidFill>
                  <a:srgbClr val="0E16BC"/>
                </a:solidFill>
              </a:rPr>
              <a:t>Оборудование:</a:t>
            </a:r>
            <a:r>
              <a:rPr lang="ru-RU" sz="2000" dirty="0">
                <a:solidFill>
                  <a:srgbClr val="0E16BC"/>
                </a:solidFill>
              </a:rPr>
              <a:t> разноцветные кирпичики конструктора.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E16BC"/>
                </a:solidFill>
              </a:rPr>
              <a:t>Ход игры:</a:t>
            </a:r>
            <a:r>
              <a:rPr lang="ru-RU" sz="2000" dirty="0">
                <a:solidFill>
                  <a:srgbClr val="0E16BC"/>
                </a:solidFill>
              </a:rPr>
              <a:t> Взрослый складывает конструкцию и просит ребенка собрать такую же.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E16BC"/>
                </a:solidFill>
              </a:rPr>
              <a:t> Для усложнения задания, взрослый выкладывает первую половину узора, а дети должны, соблюдая симметрию, выложить вторую половину узора.</a:t>
            </a:r>
          </a:p>
        </p:txBody>
      </p:sp>
      <p:pic>
        <p:nvPicPr>
          <p:cNvPr id="5" name="Рисунок 4" descr="C:\Users\Admin\Desktop\IMG_20241010_1556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500570"/>
            <a:ext cx="200026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929586" y="1643050"/>
            <a:ext cx="71438" cy="448311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28604"/>
            <a:ext cx="7056784" cy="150019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E16BC"/>
                </a:solidFill>
              </a:rPr>
              <a:t>Успехов Вам!</a:t>
            </a:r>
            <a:endParaRPr lang="ru-RU" sz="4800" dirty="0">
              <a:solidFill>
                <a:srgbClr val="0E16BC"/>
              </a:solidFill>
            </a:endParaRPr>
          </a:p>
        </p:txBody>
      </p:sp>
      <p:pic>
        <p:nvPicPr>
          <p:cNvPr id="35842" name="Picture 2" descr="C:\Users\Lenovo\Pictures\Lego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00233" y="1821636"/>
            <a:ext cx="5197110" cy="3464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87824" y="620688"/>
            <a:ext cx="3240360" cy="7858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E16BC"/>
                </a:solidFill>
              </a:rPr>
              <a:t>Актуальность</a:t>
            </a:r>
            <a:endParaRPr lang="ru-RU" sz="3600" dirty="0">
              <a:solidFill>
                <a:srgbClr val="0E16B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57364"/>
            <a:ext cx="6768752" cy="3659867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ru-RU" b="1" i="1" dirty="0" smtClean="0">
                <a:solidFill>
                  <a:schemeClr val="accent1"/>
                </a:solidFill>
              </a:rPr>
              <a:t>     </a:t>
            </a:r>
            <a:r>
              <a:rPr lang="ru-RU" b="1" i="1" dirty="0" smtClean="0">
                <a:solidFill>
                  <a:srgbClr val="0E16BC"/>
                </a:solidFill>
              </a:rPr>
              <a:t>Детские </a:t>
            </a:r>
            <a:r>
              <a:rPr lang="ru-RU" b="1" i="1" dirty="0">
                <a:solidFill>
                  <a:srgbClr val="0E16BC"/>
                </a:solidFill>
              </a:rPr>
              <a:t>конструкторы относятся к универсальным игрушкам. </a:t>
            </a:r>
            <a:endParaRPr lang="ru-RU" dirty="0">
              <a:solidFill>
                <a:srgbClr val="0E16BC"/>
              </a:solidFill>
            </a:endParaRPr>
          </a:p>
          <a:p>
            <a:pPr algn="just" fontAlgn="base"/>
            <a:r>
              <a:rPr lang="ru-RU" b="1" i="1" dirty="0" smtClean="0">
                <a:solidFill>
                  <a:srgbClr val="0E16BC"/>
                </a:solidFill>
              </a:rPr>
              <a:t>     Они </a:t>
            </a:r>
            <a:r>
              <a:rPr lang="ru-RU" b="1" i="1" dirty="0">
                <a:solidFill>
                  <a:srgbClr val="0E16BC"/>
                </a:solidFill>
              </a:rPr>
              <a:t>изготовлены в ярких красках, отличаются визуальной простотой, но при этом играют важную роль в развитии каждого ребёнка. </a:t>
            </a:r>
            <a:endParaRPr lang="ru-RU" b="1" i="1" dirty="0" smtClean="0">
              <a:solidFill>
                <a:srgbClr val="0E16BC"/>
              </a:solidFill>
            </a:endParaRPr>
          </a:p>
          <a:p>
            <a:pPr algn="just" fontAlgn="base"/>
            <a:r>
              <a:rPr lang="ru-RU" b="1" i="1" dirty="0">
                <a:solidFill>
                  <a:srgbClr val="0E16BC"/>
                </a:solidFill>
              </a:rPr>
              <a:t> </a:t>
            </a:r>
            <a:r>
              <a:rPr lang="ru-RU" b="1" i="1" dirty="0" smtClean="0">
                <a:solidFill>
                  <a:srgbClr val="0E16BC"/>
                </a:solidFill>
              </a:rPr>
              <a:t>    В </a:t>
            </a:r>
            <a:r>
              <a:rPr lang="ru-RU" b="1" i="1" dirty="0">
                <a:solidFill>
                  <a:srgbClr val="0E16BC"/>
                </a:solidFill>
              </a:rPr>
              <a:t>процессе игры дети взаимодействуют с элементами разных форм и цветов. Сопоставляя отдельные элементы и совмещая их, ребёнок стимулирует развитие  мелкой   моторики рук, что улучшает речевые навыки. Сборка конструктора формирует внимательность и усидчивость</a:t>
            </a:r>
            <a:r>
              <a:rPr lang="ru-RU" b="1" dirty="0">
                <a:solidFill>
                  <a:srgbClr val="0E16BC"/>
                </a:solidFill>
              </a:rPr>
              <a:t>.</a:t>
            </a:r>
            <a:endParaRPr lang="ru-RU" dirty="0">
              <a:solidFill>
                <a:srgbClr val="0E16BC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8596" y="1643050"/>
            <a:ext cx="2857520" cy="17716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Мелкая моторика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00364" y="357166"/>
            <a:ext cx="3286148" cy="1857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Мышление: умение сравнивать, обобщать, анализировать, классифицировать.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3000364" cy="164307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Концентрация внимания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71538" y="3857628"/>
            <a:ext cx="3214710" cy="17716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Пространственное воображение, способность видеть разные способы создания образов.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214942" y="3857628"/>
            <a:ext cx="3286148" cy="164307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Развивается целенаправленность собственных действий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71802" y="2214554"/>
            <a:ext cx="3286148" cy="2071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процессе игры с конструктором у ребенка развивается: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692696"/>
            <a:ext cx="4562924" cy="864096"/>
          </a:xfrm>
        </p:spPr>
        <p:txBody>
          <a:bodyPr/>
          <a:lstStyle/>
          <a:p>
            <a:r>
              <a:rPr lang="ru-RU" sz="3200" b="1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>
                <a:solidFill>
                  <a:srgbClr val="0E16BC"/>
                </a:solidFill>
              </a:rPr>
              <a:t>«Конструирование </a:t>
            </a:r>
            <a:r>
              <a:rPr lang="ru-RU" sz="3200" b="1" dirty="0">
                <a:solidFill>
                  <a:srgbClr val="0E16BC"/>
                </a:solidFill>
              </a:rPr>
              <a:t>по схеме»</a:t>
            </a:r>
            <a:r>
              <a:rPr lang="ru-RU" sz="3200" dirty="0">
                <a:solidFill>
                  <a:srgbClr val="0E16BC"/>
                </a:solidFill>
              </a:rPr>
              <a:t/>
            </a:r>
            <a:br>
              <a:rPr lang="ru-RU" sz="3200" dirty="0">
                <a:solidFill>
                  <a:srgbClr val="0E16BC"/>
                </a:solidFill>
              </a:rPr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772816"/>
            <a:ext cx="6624736" cy="324036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ru-RU" sz="2800" b="1" dirty="0"/>
              <a:t> </a:t>
            </a:r>
            <a:r>
              <a:rPr lang="ru-RU" sz="2000" b="1" dirty="0" smtClean="0">
                <a:solidFill>
                  <a:srgbClr val="0E16BC"/>
                </a:solidFill>
              </a:rPr>
              <a:t>Цель </a:t>
            </a:r>
            <a:r>
              <a:rPr lang="ru-RU" sz="2000" b="1" dirty="0">
                <a:solidFill>
                  <a:srgbClr val="0E16BC"/>
                </a:solidFill>
              </a:rPr>
              <a:t>игры:</a:t>
            </a:r>
            <a:r>
              <a:rPr lang="ru-RU" sz="2000" dirty="0">
                <a:solidFill>
                  <a:srgbClr val="0E16BC"/>
                </a:solidFill>
              </a:rPr>
              <a:t> развитие логического мышления.</a:t>
            </a:r>
          </a:p>
          <a:p>
            <a:pPr algn="l"/>
            <a:r>
              <a:rPr lang="ru-RU" sz="2000" i="1" dirty="0">
                <a:solidFill>
                  <a:srgbClr val="0E16BC"/>
                </a:solidFill>
              </a:rPr>
              <a:t>Оборудование: </a:t>
            </a:r>
            <a:r>
              <a:rPr lang="ru-RU" sz="2000" dirty="0">
                <a:solidFill>
                  <a:srgbClr val="0E16BC"/>
                </a:solidFill>
              </a:rPr>
              <a:t> карточки с контурными схемами, детали конструктора</a:t>
            </a:r>
            <a:r>
              <a:rPr lang="ru-RU" sz="2000" dirty="0" smtClean="0">
                <a:solidFill>
                  <a:srgbClr val="0E16BC"/>
                </a:solidFill>
              </a:rPr>
              <a:t>.</a:t>
            </a:r>
          </a:p>
          <a:p>
            <a:pPr algn="l"/>
            <a:r>
              <a:rPr lang="ru-RU" sz="2000" b="1" dirty="0">
                <a:solidFill>
                  <a:srgbClr val="0E16BC"/>
                </a:solidFill>
              </a:rPr>
              <a:t>Ход игры: </a:t>
            </a:r>
            <a:r>
              <a:rPr lang="ru-RU" sz="2000" dirty="0">
                <a:solidFill>
                  <a:srgbClr val="0E16BC"/>
                </a:solidFill>
              </a:rPr>
              <a:t>Детям дают карточку с контурными схемами и предлагают выложить данные изображения из крупных деталей конструктора на столе, используя данную карточку как образец. Чтобы усложнить детям задачу, предложите на несколько деталей больше, чем понадобится.</a:t>
            </a:r>
          </a:p>
          <a:p>
            <a:endParaRPr lang="ru-RU" sz="2000" dirty="0"/>
          </a:p>
        </p:txBody>
      </p:sp>
      <p:pic>
        <p:nvPicPr>
          <p:cNvPr id="10" name="Рисунок 9" descr="C:\Users\Вова\Desktop\На сайт\IMG_20211210_16235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63517"/>
            <a:ext cx="2376264" cy="2160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051720" y="476672"/>
            <a:ext cx="4248472" cy="100811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E16BC"/>
                </a:solidFill>
              </a:rPr>
              <a:t/>
            </a:r>
            <a:br>
              <a:rPr lang="en-US" sz="3200" b="1" dirty="0" smtClean="0">
                <a:solidFill>
                  <a:srgbClr val="0E16BC"/>
                </a:solidFill>
              </a:rPr>
            </a:br>
            <a:r>
              <a:rPr lang="ru-RU" sz="3200" b="1" dirty="0" smtClean="0">
                <a:solidFill>
                  <a:srgbClr val="0E16BC"/>
                </a:solidFill>
              </a:rPr>
              <a:t>«</a:t>
            </a:r>
            <a:r>
              <a:rPr lang="ru-RU" sz="3200" b="1" dirty="0">
                <a:solidFill>
                  <a:srgbClr val="0E16BC"/>
                </a:solidFill>
              </a:rPr>
              <a:t>Найди кирпичик, как у меня»</a:t>
            </a:r>
            <a:r>
              <a:rPr lang="ru-RU" sz="3200" dirty="0">
                <a:solidFill>
                  <a:srgbClr val="0E16BC"/>
                </a:solidFill>
              </a:rPr>
              <a:t/>
            </a:r>
            <a:br>
              <a:rPr lang="ru-RU" sz="3200" dirty="0">
                <a:solidFill>
                  <a:srgbClr val="0E16BC"/>
                </a:solidFill>
              </a:rPr>
            </a:br>
            <a:endParaRPr lang="ru-RU" sz="3200" b="1" dirty="0">
              <a:solidFill>
                <a:srgbClr val="0E16BC"/>
              </a:solidFill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1223628" y="1484784"/>
            <a:ext cx="6696744" cy="331236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2000" b="1" dirty="0">
                <a:solidFill>
                  <a:srgbClr val="0E16BC"/>
                </a:solidFill>
              </a:rPr>
              <a:t>Цель игры:</a:t>
            </a:r>
            <a:r>
              <a:rPr lang="ru-RU" sz="2000" dirty="0">
                <a:solidFill>
                  <a:srgbClr val="0E16BC"/>
                </a:solidFill>
              </a:rPr>
              <a:t> закреплять цвет, форму (квадрат, прямоугольник).</a:t>
            </a:r>
          </a:p>
          <a:p>
            <a:pPr algn="l"/>
            <a:r>
              <a:rPr lang="ru-RU" sz="2000" i="1" dirty="0">
                <a:solidFill>
                  <a:srgbClr val="0E16BC"/>
                </a:solidFill>
              </a:rPr>
              <a:t>Оборудование:  </a:t>
            </a:r>
            <a:r>
              <a:rPr lang="ru-RU" sz="2000" dirty="0">
                <a:solidFill>
                  <a:srgbClr val="0E16BC"/>
                </a:solidFill>
              </a:rPr>
              <a:t>кирпичики конструктора красного, синего, зеленого, желтого цвета.</a:t>
            </a:r>
          </a:p>
          <a:p>
            <a:pPr algn="l"/>
            <a:r>
              <a:rPr lang="ru-RU" sz="2000" b="1" dirty="0">
                <a:solidFill>
                  <a:srgbClr val="0E16BC"/>
                </a:solidFill>
              </a:rPr>
              <a:t>Ход игры: </a:t>
            </a:r>
            <a:r>
              <a:rPr lang="ru-RU" sz="2000" dirty="0">
                <a:solidFill>
                  <a:srgbClr val="0E16BC"/>
                </a:solidFill>
              </a:rPr>
              <a:t>В коробке лежат кирпичики конструктора. Взрослый достает по очереди по одному кирпичику и просит назвать цвет и форму и найти такую же деталь среди предложенных трёх-четырёх деталей, лежащих перед ребенком.</a:t>
            </a:r>
          </a:p>
        </p:txBody>
      </p:sp>
      <p:pic>
        <p:nvPicPr>
          <p:cNvPr id="13" name="Рисунок 12" descr="https://fsd.multiurok.ru/html/2019/03/22/s_5c94d115616c1/1119621_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1168"/>
            <a:ext cx="2016224" cy="1728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483768" y="554197"/>
            <a:ext cx="478634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rgbClr val="0E16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«Накладываем детали»</a:t>
            </a:r>
            <a:endParaRPr lang="ru-RU" sz="3200" dirty="0">
              <a:solidFill>
                <a:srgbClr val="0E16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6447" y="1556792"/>
            <a:ext cx="6984776" cy="302433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0E16BC"/>
                </a:solidFill>
              </a:rPr>
              <a:t>Цель игры</a:t>
            </a:r>
            <a:r>
              <a:rPr lang="ru-RU" sz="2000" dirty="0" smtClean="0">
                <a:solidFill>
                  <a:srgbClr val="0E16BC"/>
                </a:solidFill>
              </a:rPr>
              <a:t>: развитие логического мышления.</a:t>
            </a:r>
          </a:p>
          <a:p>
            <a:pPr marL="0" indent="0">
              <a:buNone/>
            </a:pPr>
            <a:r>
              <a:rPr lang="ru-RU" sz="2000" i="1" dirty="0" smtClean="0">
                <a:solidFill>
                  <a:srgbClr val="0E16BC"/>
                </a:solidFill>
              </a:rPr>
              <a:t>Оборудование</a:t>
            </a:r>
            <a:r>
              <a:rPr lang="ru-RU" sz="2000" i="1" dirty="0">
                <a:solidFill>
                  <a:srgbClr val="0E16BC"/>
                </a:solidFill>
              </a:rPr>
              <a:t>:</a:t>
            </a:r>
            <a:r>
              <a:rPr lang="ru-RU" sz="2000" dirty="0">
                <a:solidFill>
                  <a:srgbClr val="0E16BC"/>
                </a:solidFill>
              </a:rPr>
              <a:t> карточки схемы, детали конструктора.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E16BC"/>
                </a:solidFill>
              </a:rPr>
              <a:t>Ход игры: </a:t>
            </a:r>
            <a:r>
              <a:rPr lang="ru-RU" sz="2000" dirty="0" smtClean="0">
                <a:solidFill>
                  <a:srgbClr val="0E16BC"/>
                </a:solidFill>
              </a:rPr>
              <a:t>На карточке в виде схемы изображены различные по форме и цвету фигуры. Ребенок должен положить детали так, чтобы они соответствовали форме и цвету. В процессе решения задания взрослый уточняет, какие детали использует ребенок, какого цвета, какая форма граней у той или иной детали,  сколько деталей пошло на сборку изображения.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E16BC"/>
                </a:solidFill>
              </a:rPr>
              <a:t> </a:t>
            </a:r>
          </a:p>
        </p:txBody>
      </p:sp>
      <p:pic>
        <p:nvPicPr>
          <p:cNvPr id="9218" name="Picture 2" descr="C:\Users\Admin\Desktop\для презентации\IMG_20241012_180558_8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156194"/>
            <a:ext cx="2066880" cy="2490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«</a:t>
            </a:r>
            <a:r>
              <a:rPr lang="ru-RU" sz="3200" dirty="0">
                <a:solidFill>
                  <a:srgbClr val="0E16BC"/>
                </a:solidFill>
              </a:rPr>
              <a:t>Разложи по цвету»</a:t>
            </a:r>
            <a:br>
              <a:rPr lang="ru-RU" sz="3200" dirty="0">
                <a:solidFill>
                  <a:srgbClr val="0E16BC"/>
                </a:solidFill>
              </a:rPr>
            </a:br>
            <a:endParaRPr lang="ru-RU" sz="3200" dirty="0">
              <a:solidFill>
                <a:srgbClr val="0E16B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628801"/>
            <a:ext cx="6984776" cy="365758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    </a:t>
            </a:r>
            <a:r>
              <a:rPr lang="ru-RU" sz="2000" b="1" dirty="0" smtClean="0">
                <a:solidFill>
                  <a:srgbClr val="0E16BC"/>
                </a:solidFill>
              </a:rPr>
              <a:t>Цель </a:t>
            </a:r>
            <a:r>
              <a:rPr lang="ru-RU" sz="2000" b="1" dirty="0">
                <a:solidFill>
                  <a:srgbClr val="0E16BC"/>
                </a:solidFill>
              </a:rPr>
              <a:t>игры</a:t>
            </a:r>
            <a:r>
              <a:rPr lang="ru-RU" sz="2000" dirty="0">
                <a:solidFill>
                  <a:srgbClr val="0E16BC"/>
                </a:solidFill>
              </a:rPr>
              <a:t>:</a:t>
            </a:r>
            <a:r>
              <a:rPr lang="ru-RU" sz="2000" i="1" dirty="0">
                <a:solidFill>
                  <a:srgbClr val="0E16BC"/>
                </a:solidFill>
              </a:rPr>
              <a:t> </a:t>
            </a:r>
            <a:r>
              <a:rPr lang="ru-RU" sz="2000" dirty="0">
                <a:solidFill>
                  <a:srgbClr val="0E16BC"/>
                </a:solidFill>
              </a:rPr>
              <a:t>закреплять названия цветов.</a:t>
            </a:r>
          </a:p>
          <a:p>
            <a:r>
              <a:rPr lang="ru-RU" sz="2000" i="1" dirty="0" smtClean="0">
                <a:solidFill>
                  <a:srgbClr val="0E16BC"/>
                </a:solidFill>
              </a:rPr>
              <a:t>    Оборудование</a:t>
            </a:r>
            <a:r>
              <a:rPr lang="ru-RU" sz="2000" i="1" dirty="0">
                <a:solidFill>
                  <a:srgbClr val="0E16BC"/>
                </a:solidFill>
              </a:rPr>
              <a:t>:  </a:t>
            </a:r>
            <a:r>
              <a:rPr lang="ru-RU" sz="2000" dirty="0">
                <a:solidFill>
                  <a:srgbClr val="0E16BC"/>
                </a:solidFill>
              </a:rPr>
              <a:t>кирпичики конструктора всех цветов.</a:t>
            </a:r>
          </a:p>
          <a:p>
            <a:r>
              <a:rPr lang="ru-RU" sz="2000" b="1" dirty="0" smtClean="0">
                <a:solidFill>
                  <a:srgbClr val="0E16BC"/>
                </a:solidFill>
              </a:rPr>
              <a:t>     </a:t>
            </a:r>
            <a:r>
              <a:rPr lang="ru-RU" sz="2000" b="1" dirty="0">
                <a:solidFill>
                  <a:srgbClr val="0E16BC"/>
                </a:solidFill>
              </a:rPr>
              <a:t>Ход игры:</a:t>
            </a:r>
            <a:r>
              <a:rPr lang="ru-RU" sz="2000" dirty="0">
                <a:solidFill>
                  <a:srgbClr val="0E16BC"/>
                </a:solidFill>
              </a:rPr>
              <a:t> Дети по просьбе взрослого собирают детали в башенки одного цвета или раскладывают детали </a:t>
            </a:r>
            <a:r>
              <a:rPr lang="ru-RU" sz="2000" dirty="0" smtClean="0">
                <a:solidFill>
                  <a:srgbClr val="0E16BC"/>
                </a:solidFill>
              </a:rPr>
              <a:t>в емкости по </a:t>
            </a:r>
            <a:r>
              <a:rPr lang="ru-RU" sz="2000" dirty="0">
                <a:solidFill>
                  <a:srgbClr val="0E16BC"/>
                </a:solidFill>
              </a:rPr>
              <a:t>цветам.</a:t>
            </a:r>
          </a:p>
        </p:txBody>
      </p:sp>
      <p:pic>
        <p:nvPicPr>
          <p:cNvPr id="8194" name="Picture 2" descr="C:\Users\Admin\Desktop\1119621_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875"/>
            <a:ext cx="4357718" cy="19313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74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E16BC"/>
                </a:solidFill>
              </a:rPr>
              <a:t>«Найди лишнюю деталь»</a:t>
            </a:r>
            <a:endParaRPr lang="ru-RU" sz="3200" dirty="0">
              <a:solidFill>
                <a:srgbClr val="0E16B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7"/>
            <a:ext cx="7128792" cy="244827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E16BC"/>
                </a:solidFill>
              </a:rPr>
              <a:t>      Цель </a:t>
            </a:r>
            <a:r>
              <a:rPr lang="ru-RU" b="1" dirty="0">
                <a:solidFill>
                  <a:srgbClr val="0E16BC"/>
                </a:solidFill>
              </a:rPr>
              <a:t>игры</a:t>
            </a:r>
            <a:r>
              <a:rPr lang="ru-RU" i="1" dirty="0">
                <a:solidFill>
                  <a:srgbClr val="0E16BC"/>
                </a:solidFill>
              </a:rPr>
              <a:t>: </a:t>
            </a:r>
            <a:r>
              <a:rPr lang="ru-RU" dirty="0">
                <a:solidFill>
                  <a:srgbClr val="0E16BC"/>
                </a:solidFill>
              </a:rPr>
              <a:t>закреплять цвет и форму.</a:t>
            </a:r>
          </a:p>
          <a:p>
            <a:r>
              <a:rPr lang="ru-RU" i="1" dirty="0" smtClean="0">
                <a:solidFill>
                  <a:srgbClr val="0E16BC"/>
                </a:solidFill>
              </a:rPr>
              <a:t>     Оборудование</a:t>
            </a:r>
            <a:r>
              <a:rPr lang="ru-RU" i="1" dirty="0">
                <a:solidFill>
                  <a:srgbClr val="0E16BC"/>
                </a:solidFill>
              </a:rPr>
              <a:t>: </a:t>
            </a:r>
            <a:r>
              <a:rPr lang="ru-RU" dirty="0">
                <a:solidFill>
                  <a:srgbClr val="0E16BC"/>
                </a:solidFill>
              </a:rPr>
              <a:t>кирпичики конструктора разных цветов.</a:t>
            </a:r>
          </a:p>
          <a:p>
            <a:r>
              <a:rPr lang="ru-RU" b="1" dirty="0" smtClean="0">
                <a:solidFill>
                  <a:srgbClr val="0E16BC"/>
                </a:solidFill>
              </a:rPr>
              <a:t>      Ход </a:t>
            </a:r>
            <a:r>
              <a:rPr lang="ru-RU" b="1" dirty="0">
                <a:solidFill>
                  <a:srgbClr val="0E16BC"/>
                </a:solidFill>
              </a:rPr>
              <a:t>игры:</a:t>
            </a:r>
            <a:r>
              <a:rPr lang="ru-RU" dirty="0">
                <a:solidFill>
                  <a:srgbClr val="0E16BC"/>
                </a:solidFill>
              </a:rPr>
              <a:t> Так как детки при анализе деталей способны учитывать только один признак – либо цвет, либо форму, то берем несколько кирпичиков (не больше 6) и просим найти лишнюю деталь. Например, берем 4 красных кирпичика и один       зеленый или 4   </a:t>
            </a:r>
            <a:r>
              <a:rPr lang="ru-RU" dirty="0" smtClean="0">
                <a:solidFill>
                  <a:srgbClr val="0E16BC"/>
                </a:solidFill>
              </a:rPr>
              <a:t>   </a:t>
            </a:r>
            <a:r>
              <a:rPr lang="ru-RU" dirty="0">
                <a:solidFill>
                  <a:srgbClr val="0E16BC"/>
                </a:solidFill>
              </a:rPr>
              <a:t>кирпичика квадратных и один прямоугольный.</a:t>
            </a:r>
            <a:br>
              <a:rPr lang="ru-RU" dirty="0">
                <a:solidFill>
                  <a:srgbClr val="0E16BC"/>
                </a:solidFill>
              </a:rPr>
            </a:br>
            <a:endParaRPr lang="ru-RU" dirty="0">
              <a:solidFill>
                <a:srgbClr val="0E16BC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https://fsd.multiurok.ru/html/2019/03/22/s_5c94d115616c1/1119621_20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1088"/>
            <a:ext cx="2808312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98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42918"/>
            <a:ext cx="5256584" cy="91387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E16BC"/>
                </a:solidFill>
              </a:rPr>
              <a:t>«Математический поезд»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9"/>
            <a:ext cx="7869560" cy="295232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0E16BC"/>
                </a:solidFill>
              </a:rPr>
              <a:t>Цель </a:t>
            </a:r>
            <a:r>
              <a:rPr lang="ru-RU" sz="2000" b="1" dirty="0">
                <a:solidFill>
                  <a:srgbClr val="0E16BC"/>
                </a:solidFill>
              </a:rPr>
              <a:t>игры</a:t>
            </a:r>
            <a:r>
              <a:rPr lang="ru-RU" sz="2000" i="1" dirty="0">
                <a:solidFill>
                  <a:srgbClr val="0E16BC"/>
                </a:solidFill>
              </a:rPr>
              <a:t>: </a:t>
            </a:r>
            <a:r>
              <a:rPr lang="ru-RU" sz="2000" dirty="0">
                <a:solidFill>
                  <a:srgbClr val="0E16BC"/>
                </a:solidFill>
              </a:rPr>
              <a:t>учить счету, соотносить цифры и количество; закреплять понятия больше – меньше;     развивать мелкую моторику</a:t>
            </a:r>
          </a:p>
          <a:p>
            <a:r>
              <a:rPr lang="ru-RU" sz="2000" i="1" dirty="0" smtClean="0">
                <a:solidFill>
                  <a:srgbClr val="0E16BC"/>
                </a:solidFill>
              </a:rPr>
              <a:t>      Оборудование: кирпичики</a:t>
            </a:r>
            <a:r>
              <a:rPr lang="ru-RU" sz="2000" dirty="0">
                <a:solidFill>
                  <a:srgbClr val="0E16BC"/>
                </a:solidFill>
              </a:rPr>
              <a:t> </a:t>
            </a:r>
            <a:r>
              <a:rPr lang="ru-RU" sz="2000" dirty="0" smtClean="0">
                <a:solidFill>
                  <a:srgbClr val="0E16BC"/>
                </a:solidFill>
              </a:rPr>
              <a:t>конструктора; </a:t>
            </a:r>
            <a:r>
              <a:rPr lang="ru-RU" sz="2000" dirty="0">
                <a:solidFill>
                  <a:srgbClr val="0E16BC"/>
                </a:solidFill>
              </a:rPr>
              <a:t>платформы-вагончики с приклеенными на каждый цифрами.</a:t>
            </a:r>
          </a:p>
          <a:p>
            <a:r>
              <a:rPr lang="ru-RU" sz="2000" b="1" dirty="0" smtClean="0">
                <a:solidFill>
                  <a:srgbClr val="0E16BC"/>
                </a:solidFill>
              </a:rPr>
              <a:t>      Ход </a:t>
            </a:r>
            <a:r>
              <a:rPr lang="ru-RU" sz="2000" b="1" dirty="0">
                <a:solidFill>
                  <a:srgbClr val="0E16BC"/>
                </a:solidFill>
              </a:rPr>
              <a:t>игры:</a:t>
            </a:r>
            <a:r>
              <a:rPr lang="ru-RU" sz="2000" dirty="0">
                <a:solidFill>
                  <a:srgbClr val="0E16BC"/>
                </a:solidFill>
              </a:rPr>
              <a:t> Из конструктора дети конструируют поезд (число вагончиков от 1 до 5). Задачи аналогичные. («Сосчитай сколько вагончиков</a:t>
            </a:r>
            <a:r>
              <a:rPr lang="ru-RU" sz="2000" dirty="0" smtClean="0">
                <a:solidFill>
                  <a:srgbClr val="0E16BC"/>
                </a:solidFill>
              </a:rPr>
              <a:t>»; </a:t>
            </a:r>
            <a:r>
              <a:rPr lang="ru-RU" sz="2000" dirty="0">
                <a:solidFill>
                  <a:srgbClr val="0E16BC"/>
                </a:solidFill>
              </a:rPr>
              <a:t>«Назови номер»,  «Где больше (меньше)» и </a:t>
            </a:r>
            <a:r>
              <a:rPr lang="ru-RU" sz="2000" dirty="0" err="1">
                <a:solidFill>
                  <a:srgbClr val="0E16BC"/>
                </a:solidFill>
              </a:rPr>
              <a:t>т.д</a:t>
            </a:r>
            <a:r>
              <a:rPr lang="ru-RU" sz="2000" dirty="0">
                <a:solidFill>
                  <a:srgbClr val="0E16BC"/>
                </a:solidFill>
              </a:rPr>
              <a:t>). </a:t>
            </a:r>
          </a:p>
          <a:p>
            <a:endParaRPr lang="ru-RU" sz="2000" dirty="0"/>
          </a:p>
        </p:txBody>
      </p:sp>
      <p:pic>
        <p:nvPicPr>
          <p:cNvPr id="4" name="Рисунок 3" descr="C:\Users\Вова\Desktop\На сайт\++IMG_20211028_09440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057"/>
            <a:ext cx="2880320" cy="2924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236</Words>
  <Application>Microsoft Office PowerPoint</Application>
  <PresentationFormat>Экран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Актуальность</vt:lpstr>
      <vt:lpstr>Презентация PowerPoint</vt:lpstr>
      <vt:lpstr>        «Конструирование по схеме»       </vt:lpstr>
      <vt:lpstr> «Найди кирпичик, как у меня» </vt:lpstr>
      <vt:lpstr>«Накладываем детали»</vt:lpstr>
      <vt:lpstr>«Разложи по цвету» </vt:lpstr>
      <vt:lpstr>«Найди лишнюю деталь»</vt:lpstr>
      <vt:lpstr>«Математический поезд» </vt:lpstr>
      <vt:lpstr>«Веселые цифры»</vt:lpstr>
      <vt:lpstr>«Найди такой же!»,  «Найди и назови!»</vt:lpstr>
      <vt:lpstr>  «Отрабатываем предлоги»  </vt:lpstr>
      <vt:lpstr>«Сложи как у меня»</vt:lpstr>
      <vt:lpstr>Успехов Вам!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sad</cp:lastModifiedBy>
  <cp:revision>143</cp:revision>
  <dcterms:created xsi:type="dcterms:W3CDTF">2017-10-04T16:43:24Z</dcterms:created>
  <dcterms:modified xsi:type="dcterms:W3CDTF">2024-11-18T04:45:23Z</dcterms:modified>
</cp:coreProperties>
</file>