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5"/>
  </p:notesMasterIdLst>
  <p:sldIdLst>
    <p:sldId id="256" r:id="rId2"/>
    <p:sldId id="264" r:id="rId3"/>
    <p:sldId id="267" r:id="rId4"/>
    <p:sldId id="288" r:id="rId5"/>
    <p:sldId id="277" r:id="rId6"/>
    <p:sldId id="262" r:id="rId7"/>
    <p:sldId id="260" r:id="rId8"/>
    <p:sldId id="281" r:id="rId9"/>
    <p:sldId id="282" r:id="rId10"/>
    <p:sldId id="283" r:id="rId11"/>
    <p:sldId id="276" r:id="rId12"/>
    <p:sldId id="28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83750" autoAdjust="0"/>
  </p:normalViewPr>
  <p:slideViewPr>
    <p:cSldViewPr>
      <p:cViewPr varScale="1">
        <p:scale>
          <a:sx n="77" d="100"/>
          <a:sy n="77" d="100"/>
        </p:scale>
        <p:origin x="18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CBEC2-14DC-442B-B6F2-27C4F508263A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040C-536C-409D-9650-E148AEDBF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8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040C-536C-409D-9650-E148AEDBF4D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4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040C-536C-409D-9650-E148AEDBF4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040C-536C-409D-9650-E148AEDBF4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9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040C-536C-409D-9650-E148AEDBF4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7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040C-536C-409D-9650-E148AEDBF4D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7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040C-536C-409D-9650-E148AEDBF4D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3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Подготовили воспитатели: Стецюк Е.И.</a:t>
            </a:r>
          </a:p>
          <a:p>
            <a:r>
              <a:rPr lang="ru-RU" smtClean="0"/>
              <a:t>                                                 Сафронова Т.Ю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3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1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73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4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62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8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1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2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2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7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1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6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6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9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0D63-4FEC-48AC-9A7D-07137E44C833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540ED5-E3AD-4F12-A88B-82C233C6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5544616" cy="2587158"/>
          </a:xfrm>
          <a:solidFill>
            <a:schemeClr val="bg1"/>
          </a:solidFill>
        </p:spPr>
        <p:txBody>
          <a:bodyPr anchor="ctr">
            <a:prstTxWarp prst="textPlain">
              <a:avLst>
                <a:gd name="adj" fmla="val 50124"/>
              </a:avLst>
            </a:prstTxWarp>
          </a:bodyPr>
          <a:lstStyle/>
          <a:p>
            <a:pPr algn="ctr"/>
            <a:r>
              <a:rPr lang="ru-RU" b="1" i="1" dirty="0" err="1" smtClean="0">
                <a:solidFill>
                  <a:srgbClr val="0E16BC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b="1" i="1" dirty="0" smtClean="0">
                <a:solidFill>
                  <a:srgbClr val="0E16BC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rgbClr val="0E16BC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0E16BC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для детей </a:t>
            </a:r>
          </a:p>
          <a:p>
            <a:pPr algn="ctr"/>
            <a:r>
              <a:rPr lang="ru-RU" b="1" i="1" dirty="0" smtClean="0">
                <a:solidFill>
                  <a:srgbClr val="0E16BC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 речевыми нарушениями</a:t>
            </a:r>
            <a:r>
              <a:rPr lang="ru-RU" i="1" dirty="0" smtClean="0">
                <a:solidFill>
                  <a:srgbClr val="0E16BC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5373216"/>
            <a:ext cx="2448272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Липовская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С.А.,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МБДОУ д/с 72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50787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latin typeface="+mj-lt"/>
              </a:rPr>
              <a:t>Муниципальное </a:t>
            </a:r>
            <a:r>
              <a:rPr lang="ru-RU" sz="2000" dirty="0" smtClean="0">
                <a:latin typeface="+mj-lt"/>
              </a:rPr>
              <a:t>бюджетное дошкольное образовательное учреждение детский сад № 72 «Мозаика» г. Белгорода</a:t>
            </a:r>
            <a:endParaRPr lang="ru-RU" sz="20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36187"/>
            <a:ext cx="4104456" cy="272741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256584" cy="11247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3200" b="1" dirty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  <a:r>
              <a:rPr lang="ru-RU" sz="3200" b="1" dirty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E16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5"/>
            <a:ext cx="8301608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Они </a:t>
            </a:r>
            <a:r>
              <a:rPr lang="ru-RU" sz="2000" b="1" dirty="0"/>
              <a:t>бодрят, тонизируют, буквально заставляют «напрячь мозги». Выполнять их можно вместе с детьми, потому что лишние нейронные связи взрослым тоже не помешают. Вот несколько вариантов игр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marL="0" indent="0" algn="ctr">
              <a:buNone/>
            </a:pPr>
            <a:r>
              <a:rPr lang="ru-RU" b="1" u="sng" dirty="0">
                <a:latin typeface="+mj-lt"/>
              </a:rPr>
              <a:t>Упражнение «Кулак – ладонь»</a:t>
            </a:r>
          </a:p>
          <a:p>
            <a:pPr marL="0" indent="0" algn="ctr">
              <a:buNone/>
            </a:pPr>
            <a:r>
              <a:rPr lang="ru-RU" b="1" dirty="0">
                <a:latin typeface="+mj-lt"/>
              </a:rPr>
              <a:t>Положить на стол ладони. Одну – сжать в кулак, вторая – лежит на столе. Одновременно менять положение рук. Постепенно наращивать скорость выполнения упражнения.</a:t>
            </a:r>
          </a:p>
          <a:p>
            <a:pPr marL="0" indent="0" algn="ctr">
              <a:buNone/>
            </a:pPr>
            <a:r>
              <a:rPr lang="ru-RU" b="1" u="sng" dirty="0">
                <a:latin typeface="+mj-lt"/>
              </a:rPr>
              <a:t>Упражнение «Червячок в яблочке»</a:t>
            </a:r>
          </a:p>
          <a:p>
            <a:pPr marL="0" indent="0" algn="ctr">
              <a:buNone/>
            </a:pPr>
            <a:r>
              <a:rPr lang="ru-RU" b="1" dirty="0">
                <a:latin typeface="+mj-lt"/>
              </a:rPr>
              <a:t>Дети показывают два кулачка (яблочки), на правом кулачке выставляют большой палец вверх (это червячок), затем по хлопку меняют, теперь на левом кулачке большой палец выставляют вверх, а на правом убирают. Нельзя. Чтобы два червячка встретились. Можно сопровождать стихотвореньем:</a:t>
            </a:r>
          </a:p>
          <a:p>
            <a:pPr marL="0" indent="0" algn="ctr">
              <a:buNone/>
            </a:pPr>
            <a:r>
              <a:rPr lang="ru-RU" b="1" dirty="0">
                <a:latin typeface="+mj-lt"/>
              </a:rPr>
              <a:t> Червяк дорогу сверху вниз</a:t>
            </a:r>
          </a:p>
          <a:p>
            <a:pPr marL="0" indent="0" algn="ctr">
              <a:buNone/>
            </a:pPr>
            <a:r>
              <a:rPr lang="ru-RU" b="1" dirty="0">
                <a:latin typeface="+mj-lt"/>
              </a:rPr>
              <a:t> В огромном яблоке прогрыз.</a:t>
            </a:r>
          </a:p>
          <a:p>
            <a:pPr marL="0" indent="0" algn="ctr"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None/>
            </a:pPr>
            <a:endParaRPr lang="ru-RU" b="1" dirty="0">
              <a:latin typeface="+mj-lt"/>
            </a:endParaRPr>
          </a:p>
          <a:p>
            <a:pPr marL="0" indent="0" algn="ctr"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None/>
            </a:pPr>
            <a:endParaRPr lang="ru-RU" b="1" dirty="0">
              <a:latin typeface="+mj-lt"/>
            </a:endParaRPr>
          </a:p>
          <a:p>
            <a:pPr marL="0" indent="0" algn="ctr"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None/>
            </a:pPr>
            <a:endParaRPr lang="ru-RU" b="1" dirty="0">
              <a:latin typeface="+mj-lt"/>
            </a:endParaRPr>
          </a:p>
          <a:p>
            <a:pPr marL="0" indent="0" algn="ctr"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+mj-lt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2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8496944" cy="6480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u="sng" dirty="0">
                <a:latin typeface="+mj-lt"/>
              </a:rPr>
              <a:t>Упражнение «Класс – заяц»</a:t>
            </a:r>
          </a:p>
          <a:p>
            <a:pPr marL="0" indent="0" algn="ctr">
              <a:buNone/>
            </a:pPr>
            <a:r>
              <a:rPr lang="ru-RU" sz="2600" dirty="0">
                <a:latin typeface="+mj-lt"/>
              </a:rPr>
              <a:t> Левой рукой показывать «класс», правой – «зайчика». Одновременно менять положение рук и постепенно наращивать скорость.</a:t>
            </a:r>
          </a:p>
          <a:p>
            <a:pPr marL="0" indent="0" algn="ctr">
              <a:buNone/>
            </a:pPr>
            <a:r>
              <a:rPr lang="ru-RU" sz="2600" u="sng" dirty="0">
                <a:latin typeface="+mj-lt"/>
              </a:rPr>
              <a:t>Упражнение «Кольцо».</a:t>
            </a:r>
          </a:p>
          <a:p>
            <a:pPr marL="0" indent="0" algn="ctr">
              <a:buNone/>
            </a:pPr>
            <a:r>
              <a:rPr lang="ru-RU" sz="2400" dirty="0"/>
              <a:t>По очереди и как можно более быстро перебирать пальцами обеих рук, соединяя их в кольцо с большим пальцем. Правая рука — от указательного пальца к мизинцу, а левая – от мизинца к указательному при этом проговаривая звуки, слоги или слова для автоматизации звуков. Упражнение можно повторять в прямом порядке и в обратном.</a:t>
            </a:r>
          </a:p>
          <a:p>
            <a:pPr marL="0" indent="0" algn="ctr">
              <a:buNone/>
            </a:pPr>
            <a:r>
              <a:rPr lang="ru-RU" sz="2400" u="sng" dirty="0"/>
              <a:t>Перекрестные шаги. </a:t>
            </a:r>
            <a:endParaRPr lang="ru-RU" sz="2400" u="sng" dirty="0" smtClean="0"/>
          </a:p>
          <a:p>
            <a:pPr marL="0" indent="0" algn="ctr">
              <a:buNone/>
            </a:pPr>
            <a:r>
              <a:rPr lang="ru-RU" sz="2400" dirty="0" smtClean="0"/>
              <a:t>Очень </a:t>
            </a:r>
            <a:r>
              <a:rPr lang="ru-RU" sz="2400" dirty="0"/>
              <a:t>хорошее упражнение для развития координации движения и бинокулярного зрения, что в дальнейшем благоприятно скажется на навыках письма, чтения и слушания.</a:t>
            </a:r>
          </a:p>
          <a:p>
            <a:pPr marL="0" indent="0" algn="ctr">
              <a:buNone/>
            </a:pPr>
            <a:r>
              <a:rPr lang="ru-RU" sz="2400" dirty="0"/>
              <a:t> Порядок действий таков:</a:t>
            </a:r>
          </a:p>
          <a:p>
            <a:pPr marL="0" indent="0" algn="ctr">
              <a:buNone/>
            </a:pPr>
            <a:r>
              <a:rPr lang="ru-RU" sz="2400" dirty="0"/>
              <a:t>-ребенок встает прямо; поднимает согнутую в колене правую ногу так, будто хочет сделать шаг на месте;</a:t>
            </a:r>
          </a:p>
          <a:p>
            <a:pPr marL="0" indent="0" algn="ctr">
              <a:buNone/>
            </a:pPr>
            <a:r>
              <a:rPr lang="ru-RU" sz="2400" dirty="0"/>
              <a:t>- согнутую в локте левую руку тянет к правому колену;</a:t>
            </a:r>
          </a:p>
          <a:p>
            <a:pPr marL="0" indent="0" algn="ctr">
              <a:buNone/>
            </a:pPr>
            <a:r>
              <a:rPr lang="ru-RU" sz="2400" dirty="0"/>
              <a:t>- далее движения повторяются, но теперь к левому колену стремится правый локоть</a:t>
            </a:r>
          </a:p>
          <a:p>
            <a:pPr marL="0" indent="0" algn="ctr">
              <a:buNone/>
            </a:pPr>
            <a:r>
              <a:rPr lang="ru-RU" sz="2400" dirty="0"/>
              <a:t>Число повторов – от 5 до 10, в зависимости от индивидуальных способностей дошкольника. Если включить любимую музыку, поработать вместе с малышом, положительные эмоции гарантированы.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749" y="260647"/>
            <a:ext cx="8496944" cy="63859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57300" lvl="3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Нейропсихологические упражнения 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-</a:t>
            </a:r>
          </a:p>
          <a:p>
            <a:pPr marL="1257300" lvl="3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нейроигры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– </a:t>
            </a:r>
          </a:p>
          <a:p>
            <a:pPr marL="1257300" lvl="3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эффективнейшая методика, позволяющая без использования медикаментов, помочь детям при нескольких видах нарушений.</a:t>
            </a:r>
          </a:p>
          <a:p>
            <a:pPr marL="1257300" lvl="3" indent="0" algn="ctr"/>
            <a:endParaRPr lang="ru-RU" sz="2400" dirty="0">
              <a:solidFill>
                <a:schemeClr val="tx1"/>
              </a:solidFill>
              <a:latin typeface="+mj-lt"/>
            </a:endParaRPr>
          </a:p>
          <a:p>
            <a:pPr marL="1257300" lvl="3" indent="0"/>
            <a:endParaRPr lang="ru-RU" dirty="0">
              <a:solidFill>
                <a:srgbClr val="0E16B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861" y="4149079"/>
            <a:ext cx="4105473" cy="249750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211693" cy="249750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022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474" y="269886"/>
            <a:ext cx="7056784" cy="150019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E16BC"/>
                </a:solidFill>
              </a:rPr>
              <a:t>Успехов Вам!</a:t>
            </a:r>
            <a:endParaRPr lang="ru-RU" sz="4800" dirty="0">
              <a:solidFill>
                <a:srgbClr val="0E16B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2776"/>
            <a:ext cx="7848872" cy="5112568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188640"/>
            <a:ext cx="324036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solidFill>
                <a:srgbClr val="0E16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064896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fontAlgn="base"/>
            <a:r>
              <a:rPr lang="ru-RU" dirty="0" smtClean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cs typeface="Arial" panose="020B0604020202020204" pitchFamily="34" charset="0"/>
              </a:rPr>
              <a:t>    </a:t>
            </a:r>
            <a:r>
              <a:rPr lang="ru-RU" sz="2000" dirty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latin typeface="+mj-lt"/>
                <a:cs typeface="Arial" panose="020B0604020202020204" pitchFamily="34" charset="0"/>
              </a:rPr>
              <a:t>Нарушение межполушарного взаимодействия является одной из причин нарушения внимания,  проблем с координацией, недостатка развития общей и мелкой моторики, нарушения речи, а в дальнейшем чтения и письма. </a:t>
            </a:r>
            <a:endParaRPr lang="ru-RU" sz="2000" dirty="0" smtClean="0">
              <a:solidFill>
                <a:schemeClr val="tx1"/>
              </a:solidFill>
              <a:effectLst>
                <a:reflection endPos="0" dir="5400000" sy="-100000" algn="bl" rotWithShape="0"/>
              </a:effectLst>
              <a:latin typeface="+mj-lt"/>
              <a:cs typeface="Arial" panose="020B0604020202020204" pitchFamily="34" charset="0"/>
            </a:endParaRP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latin typeface="+mj-lt"/>
                <a:cs typeface="Arial" panose="020B0604020202020204" pitchFamily="34" charset="0"/>
              </a:rPr>
              <a:t>Развитие  </a:t>
            </a:r>
            <a:r>
              <a:rPr lang="ru-RU" sz="2000" dirty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latin typeface="+mj-lt"/>
                <a:cs typeface="Arial" panose="020B0604020202020204" pitchFamily="34" charset="0"/>
              </a:rPr>
              <a:t>межполушарных связей построено на упражнениях и играх, в ходе которых задействованы оба полушария мозга. При выполнении их образуется огромное количество нейронных связей и как следствие, повышается способность к обучению.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latin typeface="+mj-lt"/>
                <a:cs typeface="Arial" panose="020B0604020202020204" pitchFamily="34" charset="0"/>
              </a:rPr>
              <a:t>Помочь в развитии межполушарных связей могут нейропсихологические упражнения и игры. Они развивают и корректируют механизмы мозговой деятельности ребенка. При этом воздействие нейропсихологических упражнений и игр имеет как немедленный, так и накапливающий эффект, способствующий повышению умственной работоспособности, оптимизации интеллектуальных процессов, активизации его энергетического потенциала.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1"/>
              </a:solidFill>
              <a:effectLst>
                <a:reflection endPos="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6347713" cy="64948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необходима:</a:t>
            </a:r>
            <a:endParaRPr lang="ru-RU" sz="3200" dirty="0">
              <a:solidFill>
                <a:srgbClr val="0E16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76672"/>
            <a:ext cx="8856984" cy="6247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000" dirty="0" smtClean="0">
                <a:latin typeface="+mj-lt"/>
              </a:rPr>
              <a:t>если </a:t>
            </a:r>
            <a:r>
              <a:rPr lang="ru-RU" sz="2000" dirty="0">
                <a:latin typeface="+mj-lt"/>
              </a:rPr>
              <a:t>ребёнок </a:t>
            </a:r>
            <a:r>
              <a:rPr lang="ru-RU" sz="2000" dirty="0" err="1">
                <a:latin typeface="+mj-lt"/>
              </a:rPr>
              <a:t>гиперактивный</a:t>
            </a:r>
            <a:r>
              <a:rPr lang="ru-RU" sz="2000" dirty="0">
                <a:latin typeface="+mj-lt"/>
              </a:rPr>
              <a:t>, «не слышит» взрослых, на замечания не реагирует или, наоборот, чересчур медлительный и пассивный</a:t>
            </a:r>
            <a:r>
              <a:rPr lang="ru-RU" sz="2000" dirty="0" smtClean="0">
                <a:latin typeface="+mj-lt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000" dirty="0">
              <a:latin typeface="+mj-lt"/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latin typeface="+mj-lt"/>
              </a:rPr>
              <a:t>заметна </a:t>
            </a:r>
            <a:r>
              <a:rPr lang="ru-RU" sz="2000" dirty="0">
                <a:latin typeface="+mj-lt"/>
              </a:rPr>
              <a:t>эмоциональная нестабильность, резкие перепады настроения</a:t>
            </a:r>
            <a:r>
              <a:rPr lang="ru-RU" sz="2000" dirty="0" smtClean="0">
                <a:latin typeface="+mj-lt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000" dirty="0">
              <a:latin typeface="+mj-lt"/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latin typeface="+mj-lt"/>
              </a:rPr>
              <a:t>плохо </a:t>
            </a:r>
            <a:r>
              <a:rPr lang="ru-RU" sz="2000" dirty="0">
                <a:latin typeface="+mj-lt"/>
              </a:rPr>
              <a:t>ориентируется в пространстве, не может скоординировать движения</a:t>
            </a:r>
            <a:r>
              <a:rPr lang="ru-RU" sz="2000" dirty="0" smtClean="0">
                <a:latin typeface="+mj-lt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000" dirty="0">
              <a:latin typeface="+mj-lt"/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latin typeface="+mj-lt"/>
              </a:rPr>
              <a:t>присутствуют </a:t>
            </a:r>
            <a:r>
              <a:rPr lang="ru-RU" sz="2000" dirty="0">
                <a:latin typeface="+mj-lt"/>
              </a:rPr>
              <a:t>навязчивые движения (почёсывания, рисует/пишет с высунутым языком, грызёт ногти и т. д</a:t>
            </a:r>
            <a:r>
              <a:rPr lang="ru-RU" sz="2000" dirty="0" smtClean="0">
                <a:latin typeface="+mj-lt"/>
              </a:rPr>
              <a:t>.);</a:t>
            </a:r>
          </a:p>
          <a:p>
            <a:pPr marL="342900" indent="-342900" algn="ctr">
              <a:buFontTx/>
              <a:buChar char="-"/>
            </a:pPr>
            <a:endParaRPr lang="ru-RU" sz="2000" dirty="0">
              <a:latin typeface="+mj-lt"/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latin typeface="+mj-lt"/>
              </a:rPr>
              <a:t>быстро </a:t>
            </a:r>
            <a:r>
              <a:rPr lang="ru-RU" sz="2000" dirty="0">
                <a:latin typeface="+mj-lt"/>
              </a:rPr>
              <a:t>утомляется, не может сосредоточиться на задании, тяжело осваивает чтение, грамоту и счёт</a:t>
            </a:r>
            <a:r>
              <a:rPr lang="ru-RU" sz="2000" dirty="0" smtClean="0">
                <a:latin typeface="+mj-lt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000" dirty="0">
              <a:latin typeface="+mj-lt"/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latin typeface="+mj-lt"/>
              </a:rPr>
              <a:t>есть </a:t>
            </a:r>
            <a:r>
              <a:rPr lang="ru-RU" sz="2000" dirty="0">
                <a:latin typeface="+mj-lt"/>
              </a:rPr>
              <a:t>проблемы с речью разной сложности</a:t>
            </a:r>
            <a:r>
              <a:rPr lang="ru-RU" sz="2000" dirty="0" smtClean="0">
                <a:latin typeface="+mj-lt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000" dirty="0">
              <a:latin typeface="+mj-lt"/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latin typeface="+mj-lt"/>
              </a:rPr>
              <a:t>наблюдается </a:t>
            </a:r>
            <a:r>
              <a:rPr lang="ru-RU" sz="2000" dirty="0">
                <a:latin typeface="+mj-lt"/>
              </a:rPr>
              <a:t>слабая познавательная </a:t>
            </a:r>
            <a:r>
              <a:rPr lang="ru-RU" sz="2000" dirty="0" smtClean="0">
                <a:latin typeface="+mj-lt"/>
              </a:rPr>
              <a:t>деятельность;</a:t>
            </a:r>
          </a:p>
          <a:p>
            <a:pPr marL="342900" indent="-342900" algn="ctr">
              <a:buFontTx/>
              <a:buChar char="-"/>
            </a:pPr>
            <a:endParaRPr lang="ru-RU" sz="2000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- плохо развита мелкая и общая моторика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направлены нейропсихологические игры и упражнения</a:t>
            </a:r>
            <a:endParaRPr lang="ru-RU" sz="3200" dirty="0">
              <a:solidFill>
                <a:srgbClr val="0E16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 rot="10800000" flipV="1">
            <a:off x="439576" y="4365104"/>
            <a:ext cx="3456385" cy="193903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5000"/>
                  <a:lumMod val="110000"/>
                </a:schemeClr>
              </a:gs>
              <a:gs pos="93000">
                <a:schemeClr val="accent1">
                  <a:tint val="9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Активизация речи</a:t>
            </a:r>
            <a:endParaRPr lang="ru-RU" sz="20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 rot="10800000" flipV="1">
            <a:off x="410577" y="1881278"/>
            <a:ext cx="3456384" cy="204994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5000"/>
                  <a:lumMod val="110000"/>
                </a:schemeClr>
              </a:gs>
              <a:gs pos="93000">
                <a:schemeClr val="accent1">
                  <a:tint val="9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Развитие концентрации внимания, умения чувствовать свое тело</a:t>
            </a:r>
            <a:endParaRPr lang="ru-RU" sz="20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 rot="10800000" flipV="1">
            <a:off x="4169904" y="1857492"/>
            <a:ext cx="3448001" cy="202461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5000"/>
                  <a:lumMod val="110000"/>
                </a:schemeClr>
              </a:gs>
              <a:gs pos="93000">
                <a:schemeClr val="accent1">
                  <a:tint val="9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Развитие памяти, мелкой и общей моторики,</a:t>
            </a:r>
          </a:p>
          <a:p>
            <a:pPr algn="ctr"/>
            <a:r>
              <a:rPr lang="ru-RU" sz="2000" dirty="0" smtClean="0"/>
              <a:t> умения ориентироваться в пространстве</a:t>
            </a:r>
            <a:endParaRPr lang="ru-RU" sz="20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169904" y="4365104"/>
            <a:ext cx="3448002" cy="193903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5000"/>
                  <a:lumMod val="110000"/>
                </a:schemeClr>
              </a:gs>
              <a:gs pos="93000">
                <a:schemeClr val="accent1">
                  <a:tint val="9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Работа над эмоциональной устойчивостью, повышением внимания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744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546" y="260648"/>
            <a:ext cx="456292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очень просты </a:t>
            </a:r>
            <a:br>
              <a:rPr lang="ru-RU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 силу любой маме:</a:t>
            </a:r>
            <a:endParaRPr lang="ru-RU" dirty="0">
              <a:solidFill>
                <a:srgbClr val="0E16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1102456"/>
            <a:ext cx="8460940" cy="5755543"/>
          </a:xfr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Весёлый мяч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u="sng" dirty="0">
                <a:solidFill>
                  <a:schemeClr val="tx1"/>
                </a:solidFill>
                <a:latin typeface="+mj-lt"/>
              </a:rPr>
              <a:t>Игры могут быть самыми разными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кидать мяч, подбрасывать вверх, ловить, перекидывать друг другу, сбивать мишень, катать по полу, играть в футбол, забрасывать мяч в игрушечное кольцо и т. д.</a:t>
            </a:r>
          </a:p>
          <a:p>
            <a:pPr algn="ctr"/>
            <a:r>
              <a:rPr lang="ru-RU" sz="2000" u="sng" dirty="0">
                <a:solidFill>
                  <a:schemeClr val="tx1"/>
                </a:solidFill>
                <a:latin typeface="+mj-lt"/>
              </a:rPr>
              <a:t>Усложнение: «Ассоциация».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Бросая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ребенку мяч, назовите любое слово, например: «Медведь», он в свою очередь должен представить медведя и подобрать ассоциацию к слову, например «Лохматый, берлога, мед, спячка и т. д.» Возвращает мяч, называет слово (ассоциацию, и теперь ваша очередь подбирать ассоциацию к слову ребёнка.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74" b="9231"/>
          <a:stretch/>
        </p:blipFill>
        <p:spPr>
          <a:xfrm>
            <a:off x="2600908" y="4509120"/>
            <a:ext cx="4086200" cy="2348880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051720" y="116632"/>
            <a:ext cx="4248472" cy="15121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>
                <a:solidFill>
                  <a:srgbClr val="0E16BC"/>
                </a:solidFill>
              </a:rPr>
              <a:t/>
            </a:r>
            <a:br>
              <a:rPr lang="ru-RU" sz="3200" b="1" dirty="0">
                <a:solidFill>
                  <a:srgbClr val="0E16BC"/>
                </a:solidFill>
              </a:rPr>
            </a:br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>
                <a:solidFill>
                  <a:srgbClr val="0E16BC"/>
                </a:solidFill>
              </a:rPr>
              <a:t/>
            </a:r>
            <a:br>
              <a:rPr lang="ru-RU" sz="3200" b="1" dirty="0">
                <a:solidFill>
                  <a:srgbClr val="0E16BC"/>
                </a:solidFill>
              </a:rPr>
            </a:br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>
                <a:solidFill>
                  <a:srgbClr val="0E16BC"/>
                </a:solidFill>
              </a:rPr>
              <a:t/>
            </a:r>
            <a:br>
              <a:rPr lang="ru-RU" sz="3200" b="1" dirty="0">
                <a:solidFill>
                  <a:srgbClr val="0E16BC"/>
                </a:solidFill>
              </a:rPr>
            </a:br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>
                <a:solidFill>
                  <a:srgbClr val="0E16BC"/>
                </a:solidFill>
              </a:rPr>
              <a:t/>
            </a:r>
            <a:br>
              <a:rPr lang="ru-RU" sz="3200" b="1" dirty="0">
                <a:solidFill>
                  <a:srgbClr val="0E16BC"/>
                </a:solidFill>
              </a:rPr>
            </a:br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>
                <a:solidFill>
                  <a:srgbClr val="0E16BC"/>
                </a:solidFill>
              </a:rPr>
              <a:t/>
            </a:r>
            <a:br>
              <a:rPr lang="ru-RU" sz="3200" b="1" dirty="0">
                <a:solidFill>
                  <a:srgbClr val="0E16BC"/>
                </a:solidFill>
              </a:rPr>
            </a:br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>
                <a:solidFill>
                  <a:srgbClr val="0E16BC"/>
                </a:solidFill>
              </a:rPr>
              <a:t/>
            </a:r>
            <a:br>
              <a:rPr lang="ru-RU" sz="3200" b="1" dirty="0">
                <a:solidFill>
                  <a:srgbClr val="0E16BC"/>
                </a:solidFill>
              </a:rPr>
            </a:br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>
                <a:solidFill>
                  <a:srgbClr val="0E16BC"/>
                </a:solidFill>
              </a:rPr>
              <a:t/>
            </a:r>
            <a:br>
              <a:rPr lang="ru-RU" sz="3200" b="1" dirty="0">
                <a:solidFill>
                  <a:srgbClr val="0E16BC"/>
                </a:solidFill>
              </a:rPr>
            </a:br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>
                <a:solidFill>
                  <a:srgbClr val="0E16BC"/>
                </a:solidFill>
              </a:rPr>
              <a:t/>
            </a:r>
            <a:br>
              <a:rPr lang="ru-RU" sz="3200" b="1" dirty="0">
                <a:solidFill>
                  <a:srgbClr val="0E16BC"/>
                </a:solidFill>
              </a:rPr>
            </a:br>
            <a:r>
              <a:rPr lang="ru-RU" sz="3200" b="1" dirty="0" smtClean="0">
                <a:solidFill>
                  <a:srgbClr val="0E16BC"/>
                </a:solidFill>
              </a:rPr>
              <a:t/>
            </a:r>
            <a:br>
              <a:rPr lang="ru-RU" sz="3200" b="1" dirty="0" smtClean="0">
                <a:solidFill>
                  <a:srgbClr val="0E16BC"/>
                </a:solidFill>
              </a:rPr>
            </a:br>
            <a:r>
              <a:rPr lang="ru-RU" sz="3200" b="1" dirty="0">
                <a:solidFill>
                  <a:srgbClr val="0E16BC"/>
                </a:solidFill>
              </a:rPr>
              <a:t/>
            </a:r>
            <a:br>
              <a:rPr lang="ru-RU" sz="3200" b="1" dirty="0">
                <a:solidFill>
                  <a:srgbClr val="0E16BC"/>
                </a:solidFill>
              </a:rPr>
            </a:br>
            <a:r>
              <a:rPr lang="ru-RU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r>
              <a:rPr lang="en-US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E16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67544" y="1225519"/>
            <a:ext cx="8136904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Благодаря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различным техникам пальчиковой гимнастики удаётся сделать кисть руки более гибкой.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Для детей с патологиями речи (например, задержка речевого развития, общее недоразвитие речи и т. д.) пальчиковые игры необходимы. Как правило, у таких ребят мелкая моторика плохо развита, им сложно показать даже самые простые фигуры («коза», «заяц» и т. д.).</a:t>
            </a:r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53" y="3965753"/>
            <a:ext cx="4374486" cy="267244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06819" y="188640"/>
            <a:ext cx="478634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шарами Су-</a:t>
            </a:r>
            <a:r>
              <a:rPr lang="ru-RU" sz="3200" dirty="0" err="1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endParaRPr lang="ru-RU" sz="3200" dirty="0">
              <a:solidFill>
                <a:srgbClr val="0E16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19391"/>
            <a:ext cx="8352928" cy="5938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Это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колючие мячики с металлическими колечками внутри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При прокатывании Су-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Джок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между ладонями происходит стимуляции точек, находящихся на ладони.   </a:t>
            </a:r>
            <a:endParaRPr lang="ru-RU" sz="20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Металлические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колечки надеваются и снимаются на каждый пальчик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Такой массаж ребёнок может делать самостоятельно под присмотром взрослого. </a:t>
            </a:r>
            <a:endParaRPr lang="ru-RU" sz="20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Также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можно воспользоваться шишками, каштанами, грецкими орехами.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30050" r="2751" b="3800"/>
          <a:stretch/>
        </p:blipFill>
        <p:spPr>
          <a:xfrm>
            <a:off x="1907704" y="4293096"/>
            <a:ext cx="5688632" cy="2564904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Дыхательная гимнастика</a:t>
            </a:r>
            <a:endParaRPr lang="ru-RU" sz="3200" dirty="0">
              <a:solidFill>
                <a:srgbClr val="0E16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95544"/>
            <a:ext cx="828092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latin typeface="+mj-lt"/>
              </a:rPr>
              <a:t>Сильный речевой выдох – 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залог успешной коррекции звукопроизношения.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 Кроме того, дыхательная гимнастика повышает тонус деятельности мозга.</a:t>
            </a:r>
          </a:p>
          <a:p>
            <a:pPr marL="0" indent="0" algn="ctr">
              <a:buNone/>
            </a:pPr>
            <a:r>
              <a:rPr lang="ru-RU" sz="2000" b="1" u="sng" dirty="0" smtClean="0">
                <a:latin typeface="+mj-lt"/>
              </a:rPr>
              <a:t>Что </a:t>
            </a:r>
            <a:r>
              <a:rPr lang="ru-RU" sz="2000" b="1" u="sng" dirty="0">
                <a:latin typeface="+mj-lt"/>
              </a:rPr>
              <a:t>делать: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• пускать мыльные пузыри;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• дуть через соломинку;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• дуть на игрушечный флюгер/</a:t>
            </a:r>
            <a:r>
              <a:rPr lang="ru-RU" sz="2000" b="1" dirty="0" err="1">
                <a:latin typeface="+mj-lt"/>
              </a:rPr>
              <a:t>ветродуй</a:t>
            </a:r>
            <a:r>
              <a:rPr lang="ru-RU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• задувать свечки;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• сдувать бумажную салфетку или перо со стола;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• дуть на бумажные кораблики, плавающие в чаше с </a:t>
            </a:r>
            <a:r>
              <a:rPr lang="ru-RU" sz="2000" b="1" dirty="0" smtClean="0">
                <a:latin typeface="+mj-lt"/>
              </a:rPr>
              <a:t>водой…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74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15" y="0"/>
            <a:ext cx="6347713" cy="174201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E16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Межполушарное рисование      «Двойные рисунки»</a:t>
            </a:r>
            <a:endParaRPr lang="ru-RU" sz="3200" dirty="0">
              <a:solidFill>
                <a:srgbClr val="0E16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172908" cy="55034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E16BC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Дайте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ребёнку фломастеры в обе руки и предложите обвести симметричные рисунки двумя руками. Важно, чтобы руки обводили картинку одновременно (если одна из рук остановилась, нужно этот момент проконтролировать и возобновить процесс обведения уже совместно правой и левой рукой).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2" y="3429000"/>
            <a:ext cx="4906516" cy="298312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4298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1552</TotalTime>
  <Words>943</Words>
  <Application>Microsoft Office PowerPoint</Application>
  <PresentationFormat>Экран (4:3)</PresentationFormat>
  <Paragraphs>105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Trebuchet MS</vt:lpstr>
      <vt:lpstr>Wingdings 3</vt:lpstr>
      <vt:lpstr>Грань</vt:lpstr>
      <vt:lpstr>Презентация PowerPoint</vt:lpstr>
      <vt:lpstr>Актуальность</vt:lpstr>
      <vt:lpstr>Нейрогимнастика необходима:</vt:lpstr>
      <vt:lpstr>На что направлены нейропсихологические игры и упражнения</vt:lpstr>
      <vt:lpstr>           Игры очень просты  и под силу любой маме:</vt:lpstr>
      <vt:lpstr>                   Пальчиковая гимнастика </vt:lpstr>
      <vt:lpstr>Игры с шарами Су-Джок</vt:lpstr>
      <vt:lpstr>               Дыхательная гимнастика</vt:lpstr>
      <vt:lpstr>  Межполушарное рисование      «Двойные рисунки»</vt:lpstr>
      <vt:lpstr>Кинезиологические упражнения: </vt:lpstr>
      <vt:lpstr>Презентация PowerPoint</vt:lpstr>
      <vt:lpstr>Презентация PowerPoint</vt:lpstr>
      <vt:lpstr>Успехов Вам!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Lybimka-PC</cp:lastModifiedBy>
  <cp:revision>174</cp:revision>
  <dcterms:created xsi:type="dcterms:W3CDTF">2017-10-04T16:43:24Z</dcterms:created>
  <dcterms:modified xsi:type="dcterms:W3CDTF">2024-12-14T14:57:01Z</dcterms:modified>
</cp:coreProperties>
</file>